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18.jpg" ContentType="image/png"/>
  <Override PartName="/ppt/notesSlides/notesSlide14.xml" ContentType="application/vnd.openxmlformats-officedocument.presentationml.notesSlide+xml"/>
  <Override PartName="/ppt/media/image19.jpg" ContentType="image/tiff"/>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61" r:id="rId1"/>
  </p:sldMasterIdLst>
  <p:notesMasterIdLst>
    <p:notesMasterId r:id="rId74"/>
  </p:notesMasterIdLst>
  <p:handoutMasterIdLst>
    <p:handoutMasterId r:id="rId75"/>
  </p:handoutMasterIdLst>
  <p:sldIdLst>
    <p:sldId id="257" r:id="rId2"/>
    <p:sldId id="338" r:id="rId3"/>
    <p:sldId id="339" r:id="rId4"/>
    <p:sldId id="256" r:id="rId5"/>
    <p:sldId id="334" r:id="rId6"/>
    <p:sldId id="332" r:id="rId7"/>
    <p:sldId id="333" r:id="rId8"/>
    <p:sldId id="259" r:id="rId9"/>
    <p:sldId id="319" r:id="rId10"/>
    <p:sldId id="320" r:id="rId11"/>
    <p:sldId id="321" r:id="rId12"/>
    <p:sldId id="327" r:id="rId13"/>
    <p:sldId id="265" r:id="rId14"/>
    <p:sldId id="261" r:id="rId15"/>
    <p:sldId id="263" r:id="rId16"/>
    <p:sldId id="267" r:id="rId17"/>
    <p:sldId id="268" r:id="rId18"/>
    <p:sldId id="269" r:id="rId19"/>
    <p:sldId id="270" r:id="rId20"/>
    <p:sldId id="271" r:id="rId21"/>
    <p:sldId id="272" r:id="rId22"/>
    <p:sldId id="273" r:id="rId23"/>
    <p:sldId id="288" r:id="rId24"/>
    <p:sldId id="281" r:id="rId25"/>
    <p:sldId id="287" r:id="rId26"/>
    <p:sldId id="318" r:id="rId27"/>
    <p:sldId id="328" r:id="rId28"/>
    <p:sldId id="289" r:id="rId29"/>
    <p:sldId id="274" r:id="rId30"/>
    <p:sldId id="275" r:id="rId31"/>
    <p:sldId id="276" r:id="rId32"/>
    <p:sldId id="278" r:id="rId33"/>
    <p:sldId id="285" r:id="rId34"/>
    <p:sldId id="291" r:id="rId35"/>
    <p:sldId id="279" r:id="rId36"/>
    <p:sldId id="331" r:id="rId37"/>
    <p:sldId id="329" r:id="rId38"/>
    <p:sldId id="293" r:id="rId39"/>
    <p:sldId id="292" r:id="rId40"/>
    <p:sldId id="295" r:id="rId41"/>
    <p:sldId id="296" r:id="rId42"/>
    <p:sldId id="280" r:id="rId43"/>
    <p:sldId id="282" r:id="rId44"/>
    <p:sldId id="283" r:id="rId45"/>
    <p:sldId id="299" r:id="rId46"/>
    <p:sldId id="284" r:id="rId47"/>
    <p:sldId id="286" r:id="rId48"/>
    <p:sldId id="294" r:id="rId49"/>
    <p:sldId id="297" r:id="rId50"/>
    <p:sldId id="298" r:id="rId51"/>
    <p:sldId id="300" r:id="rId52"/>
    <p:sldId id="301" r:id="rId53"/>
    <p:sldId id="302" r:id="rId54"/>
    <p:sldId id="303" r:id="rId55"/>
    <p:sldId id="304" r:id="rId56"/>
    <p:sldId id="305" r:id="rId57"/>
    <p:sldId id="306" r:id="rId58"/>
    <p:sldId id="307" r:id="rId59"/>
    <p:sldId id="308" r:id="rId60"/>
    <p:sldId id="309" r:id="rId61"/>
    <p:sldId id="310" r:id="rId62"/>
    <p:sldId id="330" r:id="rId63"/>
    <p:sldId id="312" r:id="rId64"/>
    <p:sldId id="317" r:id="rId65"/>
    <p:sldId id="313" r:id="rId66"/>
    <p:sldId id="311" r:id="rId67"/>
    <p:sldId id="315" r:id="rId68"/>
    <p:sldId id="316" r:id="rId69"/>
    <p:sldId id="323" r:id="rId70"/>
    <p:sldId id="324" r:id="rId71"/>
    <p:sldId id="325" r:id="rId72"/>
    <p:sldId id="326"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88"/>
    <p:restoredTop sz="94955"/>
  </p:normalViewPr>
  <p:slideViewPr>
    <p:cSldViewPr snapToGrid="0" snapToObjects="1">
      <p:cViewPr varScale="1">
        <p:scale>
          <a:sx n="109" d="100"/>
          <a:sy n="109" d="100"/>
        </p:scale>
        <p:origin x="472" y="184"/>
      </p:cViewPr>
      <p:guideLst>
        <p:guide orient="horz" pos="2160"/>
        <p:guide pos="2880"/>
      </p:guideLst>
    </p:cSldViewPr>
  </p:slideViewPr>
  <p:outlineViewPr>
    <p:cViewPr>
      <p:scale>
        <a:sx n="33" d="100"/>
        <a:sy n="33" d="100"/>
      </p:scale>
      <p:origin x="0" y="-4547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hyperlink" Target="http://www.tpta.org/"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www.tpta.org/" TargetMode="External"/><Relationship Id="rId2" Type="http://schemas.openxmlformats.org/officeDocument/2006/relationships/image" Target="../media/image11.sv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B8A7EA-4931-42C8-AF4B-336CFA31E0F9}" type="doc">
      <dgm:prSet loTypeId="urn:microsoft.com/office/officeart/2018/2/layout/IconVerticalSolidList" loCatId="icon" qsTypeId="urn:microsoft.com/office/officeart/2005/8/quickstyle/simple4" qsCatId="simple" csTypeId="urn:microsoft.com/office/officeart/2018/5/colors/Iconchunking_neutralbg_accent1_2" csCatId="accent1" phldr="1"/>
      <dgm:spPr/>
      <dgm:t>
        <a:bodyPr/>
        <a:lstStyle/>
        <a:p>
          <a:endParaRPr lang="en-US"/>
        </a:p>
      </dgm:t>
    </dgm:pt>
    <dgm:pt modelId="{EA2C7A54-31F9-415D-8E38-EAD4671280EA}">
      <dgm:prSet custT="1"/>
      <dgm:spPr/>
      <dgm:t>
        <a:bodyPr/>
        <a:lstStyle/>
        <a:p>
          <a:pPr>
            <a:lnSpc>
              <a:spcPct val="100000"/>
            </a:lnSpc>
          </a:pPr>
          <a:r>
            <a:rPr lang="en-US" sz="2800" dirty="0">
              <a:latin typeface="Century Gothic" panose="020B0502020202020204" pitchFamily="34" charset="0"/>
            </a:rPr>
            <a:t>CCU’s</a:t>
          </a:r>
        </a:p>
      </dgm:t>
    </dgm:pt>
    <dgm:pt modelId="{B93A088B-AF7B-4979-A995-67C8A031F815}" type="parTrans" cxnId="{02DD5442-E02A-4CC5-A6C0-BAB7DE64F984}">
      <dgm:prSet/>
      <dgm:spPr/>
      <dgm:t>
        <a:bodyPr/>
        <a:lstStyle/>
        <a:p>
          <a:endParaRPr lang="en-US" sz="2000">
            <a:latin typeface="Century Gothic" panose="020B0502020202020204" pitchFamily="34" charset="0"/>
          </a:endParaRPr>
        </a:p>
      </dgm:t>
    </dgm:pt>
    <dgm:pt modelId="{EE3AB1CB-B370-441E-8D24-5732A5A7EDC2}" type="sibTrans" cxnId="{02DD5442-E02A-4CC5-A6C0-BAB7DE64F984}">
      <dgm:prSet/>
      <dgm:spPr/>
      <dgm:t>
        <a:bodyPr/>
        <a:lstStyle/>
        <a:p>
          <a:endParaRPr lang="en-US" sz="2000">
            <a:latin typeface="Century Gothic" panose="020B0502020202020204" pitchFamily="34" charset="0"/>
          </a:endParaRPr>
        </a:p>
      </dgm:t>
    </dgm:pt>
    <dgm:pt modelId="{C44F7729-0F5D-4B7A-B0AC-2E46C2FD9595}">
      <dgm:prSet custT="1"/>
      <dgm:spPr/>
      <dgm:t>
        <a:bodyPr/>
        <a:lstStyle/>
        <a:p>
          <a:pPr>
            <a:lnSpc>
              <a:spcPct val="100000"/>
            </a:lnSpc>
          </a:pPr>
          <a:r>
            <a:rPr lang="en-US" sz="1800" dirty="0">
              <a:latin typeface="Century Gothic" panose="020B0502020202020204" pitchFamily="34" charset="0"/>
            </a:rPr>
            <a:t>Please note that in order to receive continuing education credits, you are required to sign-in </a:t>
          </a:r>
          <a:r>
            <a:rPr lang="en-US" sz="1800" b="1" dirty="0">
              <a:solidFill>
                <a:srgbClr val="C00000"/>
              </a:solidFill>
              <a:latin typeface="Century Gothic" panose="020B0502020202020204" pitchFamily="34" charset="0"/>
            </a:rPr>
            <a:t>AND</a:t>
          </a:r>
          <a:r>
            <a:rPr lang="en-US" sz="1800" dirty="0">
              <a:latin typeface="Century Gothic" panose="020B0502020202020204" pitchFamily="34" charset="0"/>
            </a:rPr>
            <a:t> out at each session. You must attend the </a:t>
          </a:r>
          <a:r>
            <a:rPr lang="en-US" sz="1800" b="1" dirty="0">
              <a:latin typeface="Century Gothic" panose="020B0502020202020204" pitchFamily="34" charset="0"/>
            </a:rPr>
            <a:t>entire</a:t>
          </a:r>
          <a:r>
            <a:rPr lang="en-US" sz="1800" dirty="0">
              <a:latin typeface="Century Gothic" panose="020B0502020202020204" pitchFamily="34" charset="0"/>
            </a:rPr>
            <a:t> session to receive credit. Credit will </a:t>
          </a:r>
          <a:r>
            <a:rPr lang="en-US" sz="1800" b="1" dirty="0">
              <a:solidFill>
                <a:srgbClr val="C00000"/>
              </a:solidFill>
              <a:latin typeface="Century Gothic" panose="020B0502020202020204" pitchFamily="34" charset="0"/>
            </a:rPr>
            <a:t>NOT </a:t>
          </a:r>
          <a:r>
            <a:rPr lang="en-US" sz="1800" dirty="0">
              <a:latin typeface="Century Gothic" panose="020B0502020202020204" pitchFamily="34" charset="0"/>
            </a:rPr>
            <a:t>be issued after conference if requested via phone or email for attendees who did not sign-in </a:t>
          </a:r>
          <a:r>
            <a:rPr lang="en-US" sz="1800" b="1" dirty="0">
              <a:solidFill>
                <a:srgbClr val="C00000"/>
              </a:solidFill>
              <a:latin typeface="Century Gothic" panose="020B0502020202020204" pitchFamily="34" charset="0"/>
            </a:rPr>
            <a:t>AND</a:t>
          </a:r>
          <a:r>
            <a:rPr lang="en-US" sz="1800" dirty="0">
              <a:latin typeface="Century Gothic" panose="020B0502020202020204" pitchFamily="34" charset="0"/>
            </a:rPr>
            <a:t> out. </a:t>
          </a:r>
        </a:p>
        <a:p>
          <a:pPr>
            <a:lnSpc>
              <a:spcPct val="100000"/>
            </a:lnSpc>
          </a:pPr>
          <a:endParaRPr lang="en-US" sz="1800" dirty="0">
            <a:latin typeface="Century Gothic" panose="020B0502020202020204" pitchFamily="34" charset="0"/>
          </a:endParaRPr>
        </a:p>
        <a:p>
          <a:pPr>
            <a:lnSpc>
              <a:spcPct val="100000"/>
            </a:lnSpc>
          </a:pPr>
          <a:r>
            <a:rPr lang="en-US" sz="1800" dirty="0">
              <a:latin typeface="Century Gothic" panose="020B0502020202020204" pitchFamily="34" charset="0"/>
            </a:rPr>
            <a:t>Credits from conference can be accessed in your TPTA Profile at </a:t>
          </a:r>
          <a:r>
            <a:rPr lang="en-US" sz="1800" dirty="0">
              <a:latin typeface="Century Gothic" panose="020B0502020202020204" pitchFamily="34" charset="0"/>
              <a:hlinkClick xmlns:r="http://schemas.openxmlformats.org/officeDocument/2006/relationships" r:id="rId1"/>
            </a:rPr>
            <a:t>www.tpta.org</a:t>
          </a:r>
          <a:r>
            <a:rPr lang="en-US" sz="1800" dirty="0">
              <a:latin typeface="Century Gothic" panose="020B0502020202020204" pitchFamily="34" charset="0"/>
            </a:rPr>
            <a:t>. Login to the same profile used when registering for conference to access credits November 15, 2019.</a:t>
          </a:r>
        </a:p>
      </dgm:t>
    </dgm:pt>
    <dgm:pt modelId="{8EF1FF24-6301-4269-9188-05DA39B8C79D}" type="parTrans" cxnId="{580EB22A-BADB-4B2E-800C-F0812F23E6DF}">
      <dgm:prSet/>
      <dgm:spPr/>
      <dgm:t>
        <a:bodyPr/>
        <a:lstStyle/>
        <a:p>
          <a:endParaRPr lang="en-US" sz="2000">
            <a:latin typeface="Century Gothic" panose="020B0502020202020204" pitchFamily="34" charset="0"/>
          </a:endParaRPr>
        </a:p>
      </dgm:t>
    </dgm:pt>
    <dgm:pt modelId="{09A569B9-E643-439F-A753-C0D41C8545FB}" type="sibTrans" cxnId="{580EB22A-BADB-4B2E-800C-F0812F23E6DF}">
      <dgm:prSet/>
      <dgm:spPr/>
      <dgm:t>
        <a:bodyPr/>
        <a:lstStyle/>
        <a:p>
          <a:endParaRPr lang="en-US" sz="2000">
            <a:latin typeface="Century Gothic" panose="020B0502020202020204" pitchFamily="34" charset="0"/>
          </a:endParaRPr>
        </a:p>
      </dgm:t>
    </dgm:pt>
    <dgm:pt modelId="{2BD392BC-F5AF-4172-B9D8-CA5DE5EDAA0A}" type="pres">
      <dgm:prSet presAssocID="{04B8A7EA-4931-42C8-AF4B-336CFA31E0F9}" presName="root" presStyleCnt="0">
        <dgm:presLayoutVars>
          <dgm:dir/>
          <dgm:resizeHandles val="exact"/>
        </dgm:presLayoutVars>
      </dgm:prSet>
      <dgm:spPr/>
    </dgm:pt>
    <dgm:pt modelId="{B7C24FAE-D6E3-41AF-9CF4-1F34DAED9B25}" type="pres">
      <dgm:prSet presAssocID="{EA2C7A54-31F9-415D-8E38-EAD4671280EA}" presName="compNode" presStyleCnt="0"/>
      <dgm:spPr/>
    </dgm:pt>
    <dgm:pt modelId="{43F8B976-D0A0-45A5-9399-ECD460E7303F}" type="pres">
      <dgm:prSet presAssocID="{EA2C7A54-31F9-415D-8E38-EAD4671280EA}" presName="bgRect" presStyleLbl="bgShp" presStyleIdx="0" presStyleCnt="1" custScaleX="97073" custScaleY="331589" custLinFactNeighborX="15610" custLinFactNeighborY="-14947"/>
      <dgm:spPr/>
    </dgm:pt>
    <dgm:pt modelId="{0E85C548-3459-45FA-AF50-FE7C4E022570}" type="pres">
      <dgm:prSet presAssocID="{EA2C7A54-31F9-415D-8E38-EAD4671280EA}" presName="iconRect" presStyleLbl="node1" presStyleIdx="0" presStyleCnt="1" custScaleX="173396" custScaleY="176237" custLinFactX="100000" custLinFactNeighborX="151378" custLinFactNeighborY="-3465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Telephone"/>
        </a:ext>
      </dgm:extLst>
    </dgm:pt>
    <dgm:pt modelId="{FFAF54C6-0742-44DC-B505-5331BC3CC634}" type="pres">
      <dgm:prSet presAssocID="{EA2C7A54-31F9-415D-8E38-EAD4671280EA}" presName="spaceRect" presStyleCnt="0"/>
      <dgm:spPr/>
    </dgm:pt>
    <dgm:pt modelId="{F84C4E36-1493-45A5-BA8C-7088BBE24790}" type="pres">
      <dgm:prSet presAssocID="{EA2C7A54-31F9-415D-8E38-EAD4671280EA}" presName="parTx" presStyleLbl="revTx" presStyleIdx="0" presStyleCnt="2" custLinFactY="-8935" custLinFactNeighborX="15104" custLinFactNeighborY="-100000">
        <dgm:presLayoutVars>
          <dgm:chMax val="0"/>
          <dgm:chPref val="0"/>
        </dgm:presLayoutVars>
      </dgm:prSet>
      <dgm:spPr/>
    </dgm:pt>
    <dgm:pt modelId="{EDB83A10-D810-4541-A505-0487A9B2B827}" type="pres">
      <dgm:prSet presAssocID="{EA2C7A54-31F9-415D-8E38-EAD4671280EA}" presName="desTx" presStyleLbl="revTx" presStyleIdx="1" presStyleCnt="2" custScaleX="177467" custLinFactNeighborX="-24688" custLinFactNeighborY="1511">
        <dgm:presLayoutVars/>
      </dgm:prSet>
      <dgm:spPr/>
    </dgm:pt>
  </dgm:ptLst>
  <dgm:cxnLst>
    <dgm:cxn modelId="{580EB22A-BADB-4B2E-800C-F0812F23E6DF}" srcId="{EA2C7A54-31F9-415D-8E38-EAD4671280EA}" destId="{C44F7729-0F5D-4B7A-B0AC-2E46C2FD9595}" srcOrd="0" destOrd="0" parTransId="{8EF1FF24-6301-4269-9188-05DA39B8C79D}" sibTransId="{09A569B9-E643-439F-A753-C0D41C8545FB}"/>
    <dgm:cxn modelId="{02DD5442-E02A-4CC5-A6C0-BAB7DE64F984}" srcId="{04B8A7EA-4931-42C8-AF4B-336CFA31E0F9}" destId="{EA2C7A54-31F9-415D-8E38-EAD4671280EA}" srcOrd="0" destOrd="0" parTransId="{B93A088B-AF7B-4979-A995-67C8A031F815}" sibTransId="{EE3AB1CB-B370-441E-8D24-5732A5A7EDC2}"/>
    <dgm:cxn modelId="{8B0C0F7B-8A51-4DF0-9F11-DA8E53CAF36F}" type="presOf" srcId="{04B8A7EA-4931-42C8-AF4B-336CFA31E0F9}" destId="{2BD392BC-F5AF-4172-B9D8-CA5DE5EDAA0A}" srcOrd="0" destOrd="0" presId="urn:microsoft.com/office/officeart/2018/2/layout/IconVerticalSolidList"/>
    <dgm:cxn modelId="{B6C39186-83DE-4063-ACD6-139F005F59E0}" type="presOf" srcId="{EA2C7A54-31F9-415D-8E38-EAD4671280EA}" destId="{F84C4E36-1493-45A5-BA8C-7088BBE24790}" srcOrd="0" destOrd="0" presId="urn:microsoft.com/office/officeart/2018/2/layout/IconVerticalSolidList"/>
    <dgm:cxn modelId="{B4D0C2BE-8E3B-49F9-A034-AF76076D95C7}" type="presOf" srcId="{C44F7729-0F5D-4B7A-B0AC-2E46C2FD9595}" destId="{EDB83A10-D810-4541-A505-0487A9B2B827}" srcOrd="0" destOrd="0" presId="urn:microsoft.com/office/officeart/2018/2/layout/IconVerticalSolidList"/>
    <dgm:cxn modelId="{52B946E6-C16A-4DB1-8F03-FBE70F2EFDD8}" type="presParOf" srcId="{2BD392BC-F5AF-4172-B9D8-CA5DE5EDAA0A}" destId="{B7C24FAE-D6E3-41AF-9CF4-1F34DAED9B25}" srcOrd="0" destOrd="0" presId="urn:microsoft.com/office/officeart/2018/2/layout/IconVerticalSolidList"/>
    <dgm:cxn modelId="{1A03D552-F97B-4BB8-9214-530308F75A72}" type="presParOf" srcId="{B7C24FAE-D6E3-41AF-9CF4-1F34DAED9B25}" destId="{43F8B976-D0A0-45A5-9399-ECD460E7303F}" srcOrd="0" destOrd="0" presId="urn:microsoft.com/office/officeart/2018/2/layout/IconVerticalSolidList"/>
    <dgm:cxn modelId="{A37FE38C-E4A4-4AC4-97FC-FF23E800ED05}" type="presParOf" srcId="{B7C24FAE-D6E3-41AF-9CF4-1F34DAED9B25}" destId="{0E85C548-3459-45FA-AF50-FE7C4E022570}" srcOrd="1" destOrd="0" presId="urn:microsoft.com/office/officeart/2018/2/layout/IconVerticalSolidList"/>
    <dgm:cxn modelId="{45969015-B184-4974-9BCF-7087E0D399E5}" type="presParOf" srcId="{B7C24FAE-D6E3-41AF-9CF4-1F34DAED9B25}" destId="{FFAF54C6-0742-44DC-B505-5331BC3CC634}" srcOrd="2" destOrd="0" presId="urn:microsoft.com/office/officeart/2018/2/layout/IconVerticalSolidList"/>
    <dgm:cxn modelId="{0CA75CBA-B4DD-4325-B862-0ED046AF8CA8}" type="presParOf" srcId="{B7C24FAE-D6E3-41AF-9CF4-1F34DAED9B25}" destId="{F84C4E36-1493-45A5-BA8C-7088BBE24790}" srcOrd="3" destOrd="0" presId="urn:microsoft.com/office/officeart/2018/2/layout/IconVerticalSolidList"/>
    <dgm:cxn modelId="{D0A3F170-92D7-49D4-89E5-5CDFEFC89D39}" type="presParOf" srcId="{B7C24FAE-D6E3-41AF-9CF4-1F34DAED9B25}" destId="{EDB83A10-D810-4541-A505-0487A9B2B827}"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8B976-D0A0-45A5-9399-ECD460E7303F}">
      <dsp:nvSpPr>
        <dsp:cNvPr id="0" name=""/>
        <dsp:cNvSpPr/>
      </dsp:nvSpPr>
      <dsp:spPr>
        <a:xfrm>
          <a:off x="474710" y="0"/>
          <a:ext cx="7754889" cy="4344474"/>
        </a:xfrm>
        <a:prstGeom prst="roundRect">
          <a:avLst>
            <a:gd name="adj" fmla="val 10000"/>
          </a:avLst>
        </a:prstGeom>
        <a:solidFill>
          <a:schemeClr val="bg1">
            <a:lumMod val="95000"/>
            <a:hueOff val="0"/>
            <a:satOff val="0"/>
            <a:lumOff val="0"/>
            <a:alphaOff val="0"/>
          </a:schemeClr>
        </a:soli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1">
          <a:scrgbClr r="0" g="0" b="0"/>
        </a:fillRef>
        <a:effectRef idx="2">
          <a:scrgbClr r="0" g="0" b="0"/>
        </a:effectRef>
        <a:fontRef idx="minor"/>
      </dsp:style>
    </dsp:sp>
    <dsp:sp modelId="{0E85C548-3459-45FA-AF50-FE7C4E022570}">
      <dsp:nvSpPr>
        <dsp:cNvPr id="0" name=""/>
        <dsp:cNvSpPr/>
      </dsp:nvSpPr>
      <dsp:spPr>
        <a:xfrm>
          <a:off x="1303414" y="1307519"/>
          <a:ext cx="1249507" cy="12699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sp>
    <dsp:sp modelId="{F84C4E36-1493-45A5-BA8C-7088BBE24790}">
      <dsp:nvSpPr>
        <dsp:cNvPr id="0" name=""/>
        <dsp:cNvSpPr/>
      </dsp:nvSpPr>
      <dsp:spPr>
        <a:xfrm>
          <a:off x="1432704" y="109850"/>
          <a:ext cx="3703320" cy="1310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63" tIns="138663" rIns="138663" bIns="138663" numCol="1" spcCol="1270" anchor="ctr" anchorCtr="0">
          <a:noAutofit/>
        </a:bodyPr>
        <a:lstStyle/>
        <a:p>
          <a:pPr marL="0" lvl="0" indent="0" algn="l" defTabSz="1244600">
            <a:lnSpc>
              <a:spcPct val="100000"/>
            </a:lnSpc>
            <a:spcBef>
              <a:spcPct val="0"/>
            </a:spcBef>
            <a:spcAft>
              <a:spcPct val="35000"/>
            </a:spcAft>
            <a:buNone/>
          </a:pPr>
          <a:r>
            <a:rPr lang="en-US" sz="2800" kern="1200" dirty="0">
              <a:latin typeface="Century Gothic" panose="020B0502020202020204" pitchFamily="34" charset="0"/>
            </a:rPr>
            <a:t>CCU’s</a:t>
          </a:r>
        </a:p>
      </dsp:txBody>
      <dsp:txXfrm>
        <a:off x="1432704" y="109850"/>
        <a:ext cx="3703320" cy="1310198"/>
      </dsp:txXfrm>
    </dsp:sp>
    <dsp:sp modelId="{EDB83A10-D810-4541-A505-0487A9B2B827}">
      <dsp:nvSpPr>
        <dsp:cNvPr id="0" name=""/>
        <dsp:cNvSpPr/>
      </dsp:nvSpPr>
      <dsp:spPr>
        <a:xfrm>
          <a:off x="2667661" y="1556912"/>
          <a:ext cx="5341829" cy="1310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63" tIns="138663" rIns="138663" bIns="138663"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Century Gothic" panose="020B0502020202020204" pitchFamily="34" charset="0"/>
            </a:rPr>
            <a:t>Please note that in order to receive continuing education credits, you are required to sign-in </a:t>
          </a:r>
          <a:r>
            <a:rPr lang="en-US" sz="1800" b="1" kern="1200" dirty="0">
              <a:solidFill>
                <a:srgbClr val="C00000"/>
              </a:solidFill>
              <a:latin typeface="Century Gothic" panose="020B0502020202020204" pitchFamily="34" charset="0"/>
            </a:rPr>
            <a:t>AND</a:t>
          </a:r>
          <a:r>
            <a:rPr lang="en-US" sz="1800" kern="1200" dirty="0">
              <a:latin typeface="Century Gothic" panose="020B0502020202020204" pitchFamily="34" charset="0"/>
            </a:rPr>
            <a:t> out at each session. You must attend the </a:t>
          </a:r>
          <a:r>
            <a:rPr lang="en-US" sz="1800" b="1" kern="1200" dirty="0">
              <a:latin typeface="Century Gothic" panose="020B0502020202020204" pitchFamily="34" charset="0"/>
            </a:rPr>
            <a:t>entire</a:t>
          </a:r>
          <a:r>
            <a:rPr lang="en-US" sz="1800" kern="1200" dirty="0">
              <a:latin typeface="Century Gothic" panose="020B0502020202020204" pitchFamily="34" charset="0"/>
            </a:rPr>
            <a:t> session to receive credit. Credit will </a:t>
          </a:r>
          <a:r>
            <a:rPr lang="en-US" sz="1800" b="1" kern="1200" dirty="0">
              <a:solidFill>
                <a:srgbClr val="C00000"/>
              </a:solidFill>
              <a:latin typeface="Century Gothic" panose="020B0502020202020204" pitchFamily="34" charset="0"/>
            </a:rPr>
            <a:t>NOT </a:t>
          </a:r>
          <a:r>
            <a:rPr lang="en-US" sz="1800" kern="1200" dirty="0">
              <a:latin typeface="Century Gothic" panose="020B0502020202020204" pitchFamily="34" charset="0"/>
            </a:rPr>
            <a:t>be issued after conference if requested via phone or email for attendees who did not sign-in </a:t>
          </a:r>
          <a:r>
            <a:rPr lang="en-US" sz="1800" b="1" kern="1200" dirty="0">
              <a:solidFill>
                <a:srgbClr val="C00000"/>
              </a:solidFill>
              <a:latin typeface="Century Gothic" panose="020B0502020202020204" pitchFamily="34" charset="0"/>
            </a:rPr>
            <a:t>AND</a:t>
          </a:r>
          <a:r>
            <a:rPr lang="en-US" sz="1800" kern="1200" dirty="0">
              <a:latin typeface="Century Gothic" panose="020B0502020202020204" pitchFamily="34" charset="0"/>
            </a:rPr>
            <a:t> out. </a:t>
          </a:r>
        </a:p>
        <a:p>
          <a:pPr marL="0" lvl="0" indent="0" algn="l" defTabSz="800100">
            <a:lnSpc>
              <a:spcPct val="100000"/>
            </a:lnSpc>
            <a:spcBef>
              <a:spcPct val="0"/>
            </a:spcBef>
            <a:spcAft>
              <a:spcPct val="35000"/>
            </a:spcAft>
            <a:buNone/>
          </a:pPr>
          <a:endParaRPr lang="en-US" sz="1800" kern="1200" dirty="0">
            <a:latin typeface="Century Gothic" panose="020B0502020202020204" pitchFamily="34" charset="0"/>
          </a:endParaRPr>
        </a:p>
        <a:p>
          <a:pPr marL="0" lvl="0" indent="0" algn="l" defTabSz="800100">
            <a:lnSpc>
              <a:spcPct val="100000"/>
            </a:lnSpc>
            <a:spcBef>
              <a:spcPct val="0"/>
            </a:spcBef>
            <a:spcAft>
              <a:spcPct val="35000"/>
            </a:spcAft>
            <a:buNone/>
          </a:pPr>
          <a:r>
            <a:rPr lang="en-US" sz="1800" kern="1200" dirty="0">
              <a:latin typeface="Century Gothic" panose="020B0502020202020204" pitchFamily="34" charset="0"/>
            </a:rPr>
            <a:t>Credits from conference can be accessed in your TPTA Profile at </a:t>
          </a:r>
          <a:r>
            <a:rPr lang="en-US" sz="1800" kern="1200" dirty="0">
              <a:latin typeface="Century Gothic" panose="020B0502020202020204" pitchFamily="34" charset="0"/>
              <a:hlinkClick xmlns:r="http://schemas.openxmlformats.org/officeDocument/2006/relationships" r:id="rId3"/>
            </a:rPr>
            <a:t>www.tpta.org</a:t>
          </a:r>
          <a:r>
            <a:rPr lang="en-US" sz="1800" kern="1200" dirty="0">
              <a:latin typeface="Century Gothic" panose="020B0502020202020204" pitchFamily="34" charset="0"/>
            </a:rPr>
            <a:t>. Login to the same profile used when registering for conference to access credits November 15, 2019.</a:t>
          </a:r>
        </a:p>
      </dsp:txBody>
      <dsp:txXfrm>
        <a:off x="2667661" y="1556912"/>
        <a:ext cx="5341829" cy="131019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D5CD6E-E8E7-DC4F-B998-56F5F2DD44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94833E-2423-E24C-8441-2352D30688E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6B0EDF-E397-0642-A7E2-4473B5DF22E2}" type="datetimeFigureOut">
              <a:rPr lang="en-US" smtClean="0"/>
              <a:t>9/17/19</a:t>
            </a:fld>
            <a:endParaRPr lang="en-US" dirty="0"/>
          </a:p>
        </p:txBody>
      </p:sp>
      <p:sp>
        <p:nvSpPr>
          <p:cNvPr id="4" name="Footer Placeholder 3">
            <a:extLst>
              <a:ext uri="{FF2B5EF4-FFF2-40B4-BE49-F238E27FC236}">
                <a16:creationId xmlns:a16="http://schemas.microsoft.com/office/drawing/2014/main" id="{12761D7C-8D53-6E44-AE5D-4ABBFBFA66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84B62F-1F91-184F-93AD-C647CFEA4E0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CFE8F5-033D-5B48-ADB3-4E6F94511E9B}" type="slidenum">
              <a:rPr lang="en-US" smtClean="0"/>
              <a:t>‹#›</a:t>
            </a:fld>
            <a:endParaRPr lang="en-US" dirty="0"/>
          </a:p>
        </p:txBody>
      </p:sp>
    </p:spTree>
    <p:extLst>
      <p:ext uri="{BB962C8B-B14F-4D97-AF65-F5344CB8AC3E}">
        <p14:creationId xmlns:p14="http://schemas.microsoft.com/office/powerpoint/2010/main" val="276539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0D0D7C-5DF3-3949-88E6-E5B3C29A147A}" type="datetimeFigureOut">
              <a:rPr lang="en-US" smtClean="0"/>
              <a:t>9/17/19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D6EFE1-B7DE-854E-93D6-6A295F56AE85}" type="slidenum">
              <a:rPr lang="en-US" smtClean="0"/>
              <a:t>‹#›</a:t>
            </a:fld>
            <a:endParaRPr lang="en-US" dirty="0"/>
          </a:p>
        </p:txBody>
      </p:sp>
    </p:spTree>
    <p:extLst>
      <p:ext uri="{BB962C8B-B14F-4D97-AF65-F5344CB8AC3E}">
        <p14:creationId xmlns:p14="http://schemas.microsoft.com/office/powerpoint/2010/main" val="6783210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2122740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D6EFE1-B7DE-854E-93D6-6A295F56AE85}" type="slidenum">
              <a:rPr lang="en-US" smtClean="0"/>
              <a:t>15</a:t>
            </a:fld>
            <a:endParaRPr lang="en-US"/>
          </a:p>
        </p:txBody>
      </p:sp>
    </p:spTree>
    <p:extLst>
      <p:ext uri="{BB962C8B-B14F-4D97-AF65-F5344CB8AC3E}">
        <p14:creationId xmlns:p14="http://schemas.microsoft.com/office/powerpoint/2010/main" val="2160146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t>16</a:t>
            </a:fld>
            <a:endParaRPr lang="en-US"/>
          </a:p>
        </p:txBody>
      </p:sp>
    </p:spTree>
    <p:extLst>
      <p:ext uri="{BB962C8B-B14F-4D97-AF65-F5344CB8AC3E}">
        <p14:creationId xmlns:p14="http://schemas.microsoft.com/office/powerpoint/2010/main" val="2670369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t>17</a:t>
            </a:fld>
            <a:endParaRPr lang="en-US"/>
          </a:p>
        </p:txBody>
      </p:sp>
    </p:spTree>
    <p:extLst>
      <p:ext uri="{BB962C8B-B14F-4D97-AF65-F5344CB8AC3E}">
        <p14:creationId xmlns:p14="http://schemas.microsoft.com/office/powerpoint/2010/main" val="2670369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D6EFE1-B7DE-854E-93D6-6A295F56AE85}" type="slidenum">
              <a:rPr lang="en-US" smtClean="0"/>
              <a:t>18</a:t>
            </a:fld>
            <a:endParaRPr lang="en-US"/>
          </a:p>
        </p:txBody>
      </p:sp>
    </p:spTree>
    <p:extLst>
      <p:ext uri="{BB962C8B-B14F-4D97-AF65-F5344CB8AC3E}">
        <p14:creationId xmlns:p14="http://schemas.microsoft.com/office/powerpoint/2010/main" val="1164603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D6EFE1-B7DE-854E-93D6-6A295F56AE85}" type="slidenum">
              <a:rPr lang="en-US" smtClean="0"/>
              <a:t>19</a:t>
            </a:fld>
            <a:endParaRPr lang="en-US"/>
          </a:p>
        </p:txBody>
      </p:sp>
    </p:spTree>
    <p:extLst>
      <p:ext uri="{BB962C8B-B14F-4D97-AF65-F5344CB8AC3E}">
        <p14:creationId xmlns:p14="http://schemas.microsoft.com/office/powerpoint/2010/main" val="620302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D6EFE1-B7DE-854E-93D6-6A295F56AE85}" type="slidenum">
              <a:rPr lang="en-US" smtClean="0"/>
              <a:t>20</a:t>
            </a:fld>
            <a:endParaRPr lang="en-US"/>
          </a:p>
        </p:txBody>
      </p:sp>
    </p:spTree>
    <p:extLst>
      <p:ext uri="{BB962C8B-B14F-4D97-AF65-F5344CB8AC3E}">
        <p14:creationId xmlns:p14="http://schemas.microsoft.com/office/powerpoint/2010/main" val="1533911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D6EFE1-B7DE-854E-93D6-6A295F56AE85}" type="slidenum">
              <a:rPr lang="en-US" smtClean="0"/>
              <a:t>21</a:t>
            </a:fld>
            <a:endParaRPr lang="en-US"/>
          </a:p>
        </p:txBody>
      </p:sp>
    </p:spTree>
    <p:extLst>
      <p:ext uri="{BB962C8B-B14F-4D97-AF65-F5344CB8AC3E}">
        <p14:creationId xmlns:p14="http://schemas.microsoft.com/office/powerpoint/2010/main" val="3870587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D6EFE1-B7DE-854E-93D6-6A295F56AE85}" type="slidenum">
              <a:rPr lang="en-US" smtClean="0"/>
              <a:t>22</a:t>
            </a:fld>
            <a:endParaRPr lang="en-US"/>
          </a:p>
        </p:txBody>
      </p:sp>
    </p:spTree>
    <p:extLst>
      <p:ext uri="{BB962C8B-B14F-4D97-AF65-F5344CB8AC3E}">
        <p14:creationId xmlns:p14="http://schemas.microsoft.com/office/powerpoint/2010/main" val="2589692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D6EFE1-B7DE-854E-93D6-6A295F56AE85}" type="slidenum">
              <a:rPr lang="en-US" smtClean="0"/>
              <a:t>23</a:t>
            </a:fld>
            <a:endParaRPr lang="en-US"/>
          </a:p>
        </p:txBody>
      </p:sp>
    </p:spTree>
    <p:extLst>
      <p:ext uri="{BB962C8B-B14F-4D97-AF65-F5344CB8AC3E}">
        <p14:creationId xmlns:p14="http://schemas.microsoft.com/office/powerpoint/2010/main" val="2256645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D6EFE1-B7DE-854E-93D6-6A295F56AE85}" type="slidenum">
              <a:rPr lang="en-US" smtClean="0"/>
              <a:t>24</a:t>
            </a:fld>
            <a:endParaRPr lang="en-US"/>
          </a:p>
        </p:txBody>
      </p:sp>
    </p:spTree>
    <p:extLst>
      <p:ext uri="{BB962C8B-B14F-4D97-AF65-F5344CB8AC3E}">
        <p14:creationId xmlns:p14="http://schemas.microsoft.com/office/powerpoint/2010/main" val="1153207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presentation will benefit audience: Adult learners are more interested in a subject if they know how or why it is important to them.</a:t>
            </a:r>
          </a:p>
          <a:p>
            <a:pPr marL="171450" indent="-171450">
              <a:buFont typeface="Arial" panose="020B0604020202020204" pitchFamily="34" charset="0"/>
              <a:buChar char="•"/>
            </a:pPr>
            <a:r>
              <a:rPr lang="en-US" dirty="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t>2</a:t>
            </a:fld>
            <a:endParaRPr lang="en-US" dirty="0"/>
          </a:p>
        </p:txBody>
      </p:sp>
    </p:spTree>
    <p:extLst>
      <p:ext uri="{BB962C8B-B14F-4D97-AF65-F5344CB8AC3E}">
        <p14:creationId xmlns:p14="http://schemas.microsoft.com/office/powerpoint/2010/main" val="124265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1</a:t>
            </a:r>
          </a:p>
        </p:txBody>
      </p:sp>
      <p:sp>
        <p:nvSpPr>
          <p:cNvPr id="4" name="Slide Number Placeholder 3"/>
          <p:cNvSpPr>
            <a:spLocks noGrp="1"/>
          </p:cNvSpPr>
          <p:nvPr>
            <p:ph type="sldNum" sz="quarter" idx="5"/>
          </p:nvPr>
        </p:nvSpPr>
        <p:spPr/>
        <p:txBody>
          <a:bodyPr/>
          <a:lstStyle/>
          <a:p>
            <a:fld id="{8AD6EFE1-B7DE-854E-93D6-6A295F56AE85}" type="slidenum">
              <a:rPr lang="en-US" smtClean="0"/>
              <a:t>25</a:t>
            </a:fld>
            <a:endParaRPr lang="en-US"/>
          </a:p>
        </p:txBody>
      </p:sp>
    </p:spTree>
    <p:extLst>
      <p:ext uri="{BB962C8B-B14F-4D97-AF65-F5344CB8AC3E}">
        <p14:creationId xmlns:p14="http://schemas.microsoft.com/office/powerpoint/2010/main" val="2991472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D6EFE1-B7DE-854E-93D6-6A295F56AE85}" type="slidenum">
              <a:rPr lang="en-US" smtClean="0"/>
              <a:t>28</a:t>
            </a:fld>
            <a:endParaRPr lang="en-US"/>
          </a:p>
        </p:txBody>
      </p:sp>
    </p:spTree>
    <p:extLst>
      <p:ext uri="{BB962C8B-B14F-4D97-AF65-F5344CB8AC3E}">
        <p14:creationId xmlns:p14="http://schemas.microsoft.com/office/powerpoint/2010/main" val="1435460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D6EFE1-B7DE-854E-93D6-6A295F56AE85}" type="slidenum">
              <a:rPr lang="en-US" smtClean="0"/>
              <a:t>29</a:t>
            </a:fld>
            <a:endParaRPr lang="en-US"/>
          </a:p>
        </p:txBody>
      </p:sp>
    </p:spTree>
    <p:extLst>
      <p:ext uri="{BB962C8B-B14F-4D97-AF65-F5344CB8AC3E}">
        <p14:creationId xmlns:p14="http://schemas.microsoft.com/office/powerpoint/2010/main" val="1797517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D6EFE1-B7DE-854E-93D6-6A295F56AE85}" type="slidenum">
              <a:rPr lang="en-US" smtClean="0"/>
              <a:t>30</a:t>
            </a:fld>
            <a:endParaRPr lang="en-US"/>
          </a:p>
        </p:txBody>
      </p:sp>
    </p:spTree>
    <p:extLst>
      <p:ext uri="{BB962C8B-B14F-4D97-AF65-F5344CB8AC3E}">
        <p14:creationId xmlns:p14="http://schemas.microsoft.com/office/powerpoint/2010/main" val="3210250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D6EFE1-B7DE-854E-93D6-6A295F56AE85}" type="slidenum">
              <a:rPr lang="en-US" smtClean="0"/>
              <a:t>31</a:t>
            </a:fld>
            <a:endParaRPr lang="en-US"/>
          </a:p>
        </p:txBody>
      </p:sp>
    </p:spTree>
    <p:extLst>
      <p:ext uri="{BB962C8B-B14F-4D97-AF65-F5344CB8AC3E}">
        <p14:creationId xmlns:p14="http://schemas.microsoft.com/office/powerpoint/2010/main" val="7865894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D6EFE1-B7DE-854E-93D6-6A295F56AE85}" type="slidenum">
              <a:rPr lang="en-US" smtClean="0"/>
              <a:t>32</a:t>
            </a:fld>
            <a:endParaRPr lang="en-US"/>
          </a:p>
        </p:txBody>
      </p:sp>
    </p:spTree>
    <p:extLst>
      <p:ext uri="{BB962C8B-B14F-4D97-AF65-F5344CB8AC3E}">
        <p14:creationId xmlns:p14="http://schemas.microsoft.com/office/powerpoint/2010/main" val="2240896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D6EFE1-B7DE-854E-93D6-6A295F56AE85}" type="slidenum">
              <a:rPr lang="en-US" smtClean="0"/>
              <a:t>33</a:t>
            </a:fld>
            <a:endParaRPr lang="en-US"/>
          </a:p>
        </p:txBody>
      </p:sp>
    </p:spTree>
    <p:extLst>
      <p:ext uri="{BB962C8B-B14F-4D97-AF65-F5344CB8AC3E}">
        <p14:creationId xmlns:p14="http://schemas.microsoft.com/office/powerpoint/2010/main" val="33666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D6EFE1-B7DE-854E-93D6-6A295F56AE85}" type="slidenum">
              <a:rPr lang="en-US" smtClean="0"/>
              <a:t>34</a:t>
            </a:fld>
            <a:endParaRPr lang="en-US"/>
          </a:p>
        </p:txBody>
      </p:sp>
    </p:spTree>
    <p:extLst>
      <p:ext uri="{BB962C8B-B14F-4D97-AF65-F5344CB8AC3E}">
        <p14:creationId xmlns:p14="http://schemas.microsoft.com/office/powerpoint/2010/main" val="13271392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3&amp;4</a:t>
            </a:r>
          </a:p>
        </p:txBody>
      </p:sp>
      <p:sp>
        <p:nvSpPr>
          <p:cNvPr id="4" name="Slide Number Placeholder 3"/>
          <p:cNvSpPr>
            <a:spLocks noGrp="1"/>
          </p:cNvSpPr>
          <p:nvPr>
            <p:ph type="sldNum" sz="quarter" idx="5"/>
          </p:nvPr>
        </p:nvSpPr>
        <p:spPr/>
        <p:txBody>
          <a:bodyPr/>
          <a:lstStyle/>
          <a:p>
            <a:fld id="{8AD6EFE1-B7DE-854E-93D6-6A295F56AE85}" type="slidenum">
              <a:rPr lang="en-US" smtClean="0"/>
              <a:t>35</a:t>
            </a:fld>
            <a:endParaRPr lang="en-US"/>
          </a:p>
        </p:txBody>
      </p:sp>
    </p:spTree>
    <p:extLst>
      <p:ext uri="{BB962C8B-B14F-4D97-AF65-F5344CB8AC3E}">
        <p14:creationId xmlns:p14="http://schemas.microsoft.com/office/powerpoint/2010/main" val="15519336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6</a:t>
            </a:r>
          </a:p>
        </p:txBody>
      </p:sp>
      <p:sp>
        <p:nvSpPr>
          <p:cNvPr id="4" name="Slide Number Placeholder 3"/>
          <p:cNvSpPr>
            <a:spLocks noGrp="1"/>
          </p:cNvSpPr>
          <p:nvPr>
            <p:ph type="sldNum" sz="quarter" idx="5"/>
          </p:nvPr>
        </p:nvSpPr>
        <p:spPr/>
        <p:txBody>
          <a:bodyPr/>
          <a:lstStyle/>
          <a:p>
            <a:fld id="{8AD6EFE1-B7DE-854E-93D6-6A295F56AE85}" type="slidenum">
              <a:rPr lang="en-US" smtClean="0"/>
              <a:t>38</a:t>
            </a:fld>
            <a:endParaRPr lang="en-US" dirty="0"/>
          </a:p>
        </p:txBody>
      </p:sp>
    </p:spTree>
    <p:extLst>
      <p:ext uri="{BB962C8B-B14F-4D97-AF65-F5344CB8AC3E}">
        <p14:creationId xmlns:p14="http://schemas.microsoft.com/office/powerpoint/2010/main" val="2572217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D6EFE1-B7DE-854E-93D6-6A295F56AE85}" type="slidenum">
              <a:rPr lang="en-US" smtClean="0"/>
              <a:t>4</a:t>
            </a:fld>
            <a:endParaRPr lang="en-US" dirty="0"/>
          </a:p>
        </p:txBody>
      </p:sp>
    </p:spTree>
    <p:extLst>
      <p:ext uri="{BB962C8B-B14F-4D97-AF65-F5344CB8AC3E}">
        <p14:creationId xmlns:p14="http://schemas.microsoft.com/office/powerpoint/2010/main" val="1329431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5</a:t>
            </a:r>
          </a:p>
        </p:txBody>
      </p:sp>
      <p:sp>
        <p:nvSpPr>
          <p:cNvPr id="4" name="Slide Number Placeholder 3"/>
          <p:cNvSpPr>
            <a:spLocks noGrp="1"/>
          </p:cNvSpPr>
          <p:nvPr>
            <p:ph type="sldNum" sz="quarter" idx="5"/>
          </p:nvPr>
        </p:nvSpPr>
        <p:spPr/>
        <p:txBody>
          <a:bodyPr/>
          <a:lstStyle/>
          <a:p>
            <a:fld id="{8AD6EFE1-B7DE-854E-93D6-6A295F56AE85}" type="slidenum">
              <a:rPr lang="en-US" smtClean="0"/>
              <a:t>39</a:t>
            </a:fld>
            <a:endParaRPr lang="en-US" dirty="0"/>
          </a:p>
        </p:txBody>
      </p:sp>
    </p:spTree>
    <p:extLst>
      <p:ext uri="{BB962C8B-B14F-4D97-AF65-F5344CB8AC3E}">
        <p14:creationId xmlns:p14="http://schemas.microsoft.com/office/powerpoint/2010/main" val="25116735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D6EFE1-B7DE-854E-93D6-6A295F56AE85}" type="slidenum">
              <a:rPr lang="en-US" smtClean="0"/>
              <a:t>40</a:t>
            </a:fld>
            <a:endParaRPr lang="en-US" dirty="0"/>
          </a:p>
        </p:txBody>
      </p:sp>
    </p:spTree>
    <p:extLst>
      <p:ext uri="{BB962C8B-B14F-4D97-AF65-F5344CB8AC3E}">
        <p14:creationId xmlns:p14="http://schemas.microsoft.com/office/powerpoint/2010/main" val="20958779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7</a:t>
            </a:r>
          </a:p>
        </p:txBody>
      </p:sp>
      <p:sp>
        <p:nvSpPr>
          <p:cNvPr id="4" name="Slide Number Placeholder 3"/>
          <p:cNvSpPr>
            <a:spLocks noGrp="1"/>
          </p:cNvSpPr>
          <p:nvPr>
            <p:ph type="sldNum" sz="quarter" idx="5"/>
          </p:nvPr>
        </p:nvSpPr>
        <p:spPr/>
        <p:txBody>
          <a:bodyPr/>
          <a:lstStyle/>
          <a:p>
            <a:fld id="{8AD6EFE1-B7DE-854E-93D6-6A295F56AE85}" type="slidenum">
              <a:rPr lang="en-US" smtClean="0"/>
              <a:t>41</a:t>
            </a:fld>
            <a:endParaRPr lang="en-US" dirty="0"/>
          </a:p>
        </p:txBody>
      </p:sp>
    </p:spTree>
    <p:extLst>
      <p:ext uri="{BB962C8B-B14F-4D97-AF65-F5344CB8AC3E}">
        <p14:creationId xmlns:p14="http://schemas.microsoft.com/office/powerpoint/2010/main" val="7608364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8</a:t>
            </a:r>
          </a:p>
        </p:txBody>
      </p:sp>
      <p:sp>
        <p:nvSpPr>
          <p:cNvPr id="4" name="Slide Number Placeholder 3"/>
          <p:cNvSpPr>
            <a:spLocks noGrp="1"/>
          </p:cNvSpPr>
          <p:nvPr>
            <p:ph type="sldNum" sz="quarter" idx="10"/>
          </p:nvPr>
        </p:nvSpPr>
        <p:spPr/>
        <p:txBody>
          <a:bodyPr/>
          <a:lstStyle/>
          <a:p>
            <a:fld id="{8AD6EFE1-B7DE-854E-93D6-6A295F56AE85}" type="slidenum">
              <a:rPr lang="en-US" smtClean="0"/>
              <a:t>42</a:t>
            </a:fld>
            <a:endParaRPr lang="en-US" dirty="0"/>
          </a:p>
        </p:txBody>
      </p:sp>
    </p:spTree>
    <p:extLst>
      <p:ext uri="{BB962C8B-B14F-4D97-AF65-F5344CB8AC3E}">
        <p14:creationId xmlns:p14="http://schemas.microsoft.com/office/powerpoint/2010/main" val="19914683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9</a:t>
            </a:r>
          </a:p>
        </p:txBody>
      </p:sp>
      <p:sp>
        <p:nvSpPr>
          <p:cNvPr id="4" name="Slide Number Placeholder 3"/>
          <p:cNvSpPr>
            <a:spLocks noGrp="1"/>
          </p:cNvSpPr>
          <p:nvPr>
            <p:ph type="sldNum" sz="quarter" idx="5"/>
          </p:nvPr>
        </p:nvSpPr>
        <p:spPr/>
        <p:txBody>
          <a:bodyPr/>
          <a:lstStyle/>
          <a:p>
            <a:fld id="{8AD6EFE1-B7DE-854E-93D6-6A295F56AE85}" type="slidenum">
              <a:rPr lang="en-US" smtClean="0"/>
              <a:t>43</a:t>
            </a:fld>
            <a:endParaRPr lang="en-US" dirty="0"/>
          </a:p>
        </p:txBody>
      </p:sp>
    </p:spTree>
    <p:extLst>
      <p:ext uri="{BB962C8B-B14F-4D97-AF65-F5344CB8AC3E}">
        <p14:creationId xmlns:p14="http://schemas.microsoft.com/office/powerpoint/2010/main" val="9441754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D6EFE1-B7DE-854E-93D6-6A295F56AE85}" type="slidenum">
              <a:rPr lang="en-US" smtClean="0"/>
              <a:t>44</a:t>
            </a:fld>
            <a:endParaRPr lang="en-US" dirty="0"/>
          </a:p>
        </p:txBody>
      </p:sp>
    </p:spTree>
    <p:extLst>
      <p:ext uri="{BB962C8B-B14F-4D97-AF65-F5344CB8AC3E}">
        <p14:creationId xmlns:p14="http://schemas.microsoft.com/office/powerpoint/2010/main" val="26855818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D6EFE1-B7DE-854E-93D6-6A295F56AE85}" type="slidenum">
              <a:rPr lang="en-US" smtClean="0"/>
              <a:t>45</a:t>
            </a:fld>
            <a:endParaRPr lang="en-US" dirty="0"/>
          </a:p>
        </p:txBody>
      </p:sp>
    </p:spTree>
    <p:extLst>
      <p:ext uri="{BB962C8B-B14F-4D97-AF65-F5344CB8AC3E}">
        <p14:creationId xmlns:p14="http://schemas.microsoft.com/office/powerpoint/2010/main" val="40572323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10</a:t>
            </a:r>
          </a:p>
        </p:txBody>
      </p:sp>
      <p:sp>
        <p:nvSpPr>
          <p:cNvPr id="4" name="Slide Number Placeholder 3"/>
          <p:cNvSpPr>
            <a:spLocks noGrp="1"/>
          </p:cNvSpPr>
          <p:nvPr>
            <p:ph type="sldNum" sz="quarter" idx="5"/>
          </p:nvPr>
        </p:nvSpPr>
        <p:spPr/>
        <p:txBody>
          <a:bodyPr/>
          <a:lstStyle/>
          <a:p>
            <a:fld id="{8AD6EFE1-B7DE-854E-93D6-6A295F56AE85}" type="slidenum">
              <a:rPr lang="en-US" smtClean="0"/>
              <a:t>46</a:t>
            </a:fld>
            <a:endParaRPr lang="en-US"/>
          </a:p>
        </p:txBody>
      </p:sp>
    </p:spTree>
    <p:extLst>
      <p:ext uri="{BB962C8B-B14F-4D97-AF65-F5344CB8AC3E}">
        <p14:creationId xmlns:p14="http://schemas.microsoft.com/office/powerpoint/2010/main" val="20346089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D6EFE1-B7DE-854E-93D6-6A295F56AE85}" type="slidenum">
              <a:rPr lang="en-US" smtClean="0"/>
              <a:t>47</a:t>
            </a:fld>
            <a:endParaRPr lang="en-US" dirty="0"/>
          </a:p>
        </p:txBody>
      </p:sp>
    </p:spTree>
    <p:extLst>
      <p:ext uri="{BB962C8B-B14F-4D97-AF65-F5344CB8AC3E}">
        <p14:creationId xmlns:p14="http://schemas.microsoft.com/office/powerpoint/2010/main" val="8058207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D6EFE1-B7DE-854E-93D6-6A295F56AE85}" type="slidenum">
              <a:rPr lang="en-US" smtClean="0"/>
              <a:t>48</a:t>
            </a:fld>
            <a:endParaRPr lang="en-US" dirty="0"/>
          </a:p>
        </p:txBody>
      </p:sp>
    </p:spTree>
    <p:extLst>
      <p:ext uri="{BB962C8B-B14F-4D97-AF65-F5344CB8AC3E}">
        <p14:creationId xmlns:p14="http://schemas.microsoft.com/office/powerpoint/2010/main" val="3246035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D6EFE1-B7DE-854E-93D6-6A295F56AE85}" type="slidenum">
              <a:rPr lang="en-US" smtClean="0"/>
              <a:t>8</a:t>
            </a:fld>
            <a:endParaRPr lang="en-US" dirty="0"/>
          </a:p>
        </p:txBody>
      </p:sp>
    </p:spTree>
    <p:extLst>
      <p:ext uri="{BB962C8B-B14F-4D97-AF65-F5344CB8AC3E}">
        <p14:creationId xmlns:p14="http://schemas.microsoft.com/office/powerpoint/2010/main" val="32983719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Founder of Parsley Health. com</a:t>
            </a:r>
          </a:p>
        </p:txBody>
      </p:sp>
      <p:sp>
        <p:nvSpPr>
          <p:cNvPr id="4" name="Slide Number Placeholder 3"/>
          <p:cNvSpPr>
            <a:spLocks noGrp="1"/>
          </p:cNvSpPr>
          <p:nvPr>
            <p:ph type="sldNum" sz="quarter" idx="5"/>
          </p:nvPr>
        </p:nvSpPr>
        <p:spPr/>
        <p:txBody>
          <a:bodyPr/>
          <a:lstStyle/>
          <a:p>
            <a:fld id="{8AD6EFE1-B7DE-854E-93D6-6A295F56AE85}" type="slidenum">
              <a:rPr lang="en-US" smtClean="0"/>
              <a:t>49</a:t>
            </a:fld>
            <a:endParaRPr lang="en-US" dirty="0"/>
          </a:p>
        </p:txBody>
      </p:sp>
    </p:spTree>
    <p:extLst>
      <p:ext uri="{BB962C8B-B14F-4D97-AF65-F5344CB8AC3E}">
        <p14:creationId xmlns:p14="http://schemas.microsoft.com/office/powerpoint/2010/main" val="17454219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D6EFE1-B7DE-854E-93D6-6A295F56AE85}" type="slidenum">
              <a:rPr lang="en-US" smtClean="0"/>
              <a:t>50</a:t>
            </a:fld>
            <a:endParaRPr lang="en-US" dirty="0"/>
          </a:p>
        </p:txBody>
      </p:sp>
    </p:spTree>
    <p:extLst>
      <p:ext uri="{BB962C8B-B14F-4D97-AF65-F5344CB8AC3E}">
        <p14:creationId xmlns:p14="http://schemas.microsoft.com/office/powerpoint/2010/main" val="12315643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12</a:t>
            </a:r>
          </a:p>
        </p:txBody>
      </p:sp>
      <p:sp>
        <p:nvSpPr>
          <p:cNvPr id="4" name="Slide Number Placeholder 3"/>
          <p:cNvSpPr>
            <a:spLocks noGrp="1"/>
          </p:cNvSpPr>
          <p:nvPr>
            <p:ph type="sldNum" sz="quarter" idx="5"/>
          </p:nvPr>
        </p:nvSpPr>
        <p:spPr/>
        <p:txBody>
          <a:bodyPr/>
          <a:lstStyle/>
          <a:p>
            <a:fld id="{8AD6EFE1-B7DE-854E-93D6-6A295F56AE85}" type="slidenum">
              <a:rPr lang="en-US" smtClean="0"/>
              <a:t>51</a:t>
            </a:fld>
            <a:endParaRPr lang="en-US" dirty="0"/>
          </a:p>
        </p:txBody>
      </p:sp>
    </p:spTree>
    <p:extLst>
      <p:ext uri="{BB962C8B-B14F-4D97-AF65-F5344CB8AC3E}">
        <p14:creationId xmlns:p14="http://schemas.microsoft.com/office/powerpoint/2010/main" val="1849148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12</a:t>
            </a:r>
          </a:p>
        </p:txBody>
      </p:sp>
      <p:sp>
        <p:nvSpPr>
          <p:cNvPr id="4" name="Slide Number Placeholder 3"/>
          <p:cNvSpPr>
            <a:spLocks noGrp="1"/>
          </p:cNvSpPr>
          <p:nvPr>
            <p:ph type="sldNum" sz="quarter" idx="5"/>
          </p:nvPr>
        </p:nvSpPr>
        <p:spPr/>
        <p:txBody>
          <a:bodyPr/>
          <a:lstStyle/>
          <a:p>
            <a:fld id="{8AD6EFE1-B7DE-854E-93D6-6A295F56AE85}" type="slidenum">
              <a:rPr lang="en-US" smtClean="0"/>
              <a:t>52</a:t>
            </a:fld>
            <a:endParaRPr lang="en-US" dirty="0"/>
          </a:p>
        </p:txBody>
      </p:sp>
    </p:spTree>
    <p:extLst>
      <p:ext uri="{BB962C8B-B14F-4D97-AF65-F5344CB8AC3E}">
        <p14:creationId xmlns:p14="http://schemas.microsoft.com/office/powerpoint/2010/main" val="35802440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D6EFE1-B7DE-854E-93D6-6A295F56AE85}" type="slidenum">
              <a:rPr lang="en-US" smtClean="0"/>
              <a:t>53</a:t>
            </a:fld>
            <a:endParaRPr lang="en-US" dirty="0"/>
          </a:p>
        </p:txBody>
      </p:sp>
    </p:spTree>
    <p:extLst>
      <p:ext uri="{BB962C8B-B14F-4D97-AF65-F5344CB8AC3E}">
        <p14:creationId xmlns:p14="http://schemas.microsoft.com/office/powerpoint/2010/main" val="25637695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D6EFE1-B7DE-854E-93D6-6A295F56AE85}" type="slidenum">
              <a:rPr lang="en-US" smtClean="0"/>
              <a:t>54</a:t>
            </a:fld>
            <a:endParaRPr lang="en-US" dirty="0"/>
          </a:p>
        </p:txBody>
      </p:sp>
    </p:spTree>
    <p:extLst>
      <p:ext uri="{BB962C8B-B14F-4D97-AF65-F5344CB8AC3E}">
        <p14:creationId xmlns:p14="http://schemas.microsoft.com/office/powerpoint/2010/main" val="34015386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D6EFE1-B7DE-854E-93D6-6A295F56AE85}" type="slidenum">
              <a:rPr lang="en-US" smtClean="0"/>
              <a:t>55</a:t>
            </a:fld>
            <a:endParaRPr lang="en-US" dirty="0"/>
          </a:p>
        </p:txBody>
      </p:sp>
    </p:spTree>
    <p:extLst>
      <p:ext uri="{BB962C8B-B14F-4D97-AF65-F5344CB8AC3E}">
        <p14:creationId xmlns:p14="http://schemas.microsoft.com/office/powerpoint/2010/main" val="29267028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D6EFE1-B7DE-854E-93D6-6A295F56AE85}" type="slidenum">
              <a:rPr lang="en-US" smtClean="0"/>
              <a:t>56</a:t>
            </a:fld>
            <a:endParaRPr lang="en-US" dirty="0"/>
          </a:p>
        </p:txBody>
      </p:sp>
    </p:spTree>
    <p:extLst>
      <p:ext uri="{BB962C8B-B14F-4D97-AF65-F5344CB8AC3E}">
        <p14:creationId xmlns:p14="http://schemas.microsoft.com/office/powerpoint/2010/main" val="3573855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D6EFE1-B7DE-854E-93D6-6A295F56AE85}" type="slidenum">
              <a:rPr lang="en-US" smtClean="0"/>
              <a:t>57</a:t>
            </a:fld>
            <a:endParaRPr lang="en-US" dirty="0"/>
          </a:p>
        </p:txBody>
      </p:sp>
    </p:spTree>
    <p:extLst>
      <p:ext uri="{BB962C8B-B14F-4D97-AF65-F5344CB8AC3E}">
        <p14:creationId xmlns:p14="http://schemas.microsoft.com/office/powerpoint/2010/main" val="34639815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D6EFE1-B7DE-854E-93D6-6A295F56AE85}" type="slidenum">
              <a:rPr lang="en-US" smtClean="0"/>
              <a:t>58</a:t>
            </a:fld>
            <a:endParaRPr lang="en-US" dirty="0"/>
          </a:p>
        </p:txBody>
      </p:sp>
    </p:spTree>
    <p:extLst>
      <p:ext uri="{BB962C8B-B14F-4D97-AF65-F5344CB8AC3E}">
        <p14:creationId xmlns:p14="http://schemas.microsoft.com/office/powerpoint/2010/main" val="595530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1</a:t>
            </a:r>
          </a:p>
        </p:txBody>
      </p:sp>
      <p:sp>
        <p:nvSpPr>
          <p:cNvPr id="4" name="Slide Number Placeholder 3"/>
          <p:cNvSpPr>
            <a:spLocks noGrp="1"/>
          </p:cNvSpPr>
          <p:nvPr>
            <p:ph type="sldNum" sz="quarter" idx="5"/>
          </p:nvPr>
        </p:nvSpPr>
        <p:spPr/>
        <p:txBody>
          <a:bodyPr/>
          <a:lstStyle/>
          <a:p>
            <a:fld id="{8AD6EFE1-B7DE-854E-93D6-6A295F56AE85}" type="slidenum">
              <a:rPr lang="en-US" smtClean="0"/>
              <a:t>9</a:t>
            </a:fld>
            <a:endParaRPr lang="en-US" dirty="0"/>
          </a:p>
        </p:txBody>
      </p:sp>
    </p:spTree>
    <p:extLst>
      <p:ext uri="{BB962C8B-B14F-4D97-AF65-F5344CB8AC3E}">
        <p14:creationId xmlns:p14="http://schemas.microsoft.com/office/powerpoint/2010/main" val="17369735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D6EFE1-B7DE-854E-93D6-6A295F56AE85}" type="slidenum">
              <a:rPr lang="en-US" smtClean="0"/>
              <a:t>59</a:t>
            </a:fld>
            <a:endParaRPr lang="en-US" dirty="0"/>
          </a:p>
        </p:txBody>
      </p:sp>
    </p:spTree>
    <p:extLst>
      <p:ext uri="{BB962C8B-B14F-4D97-AF65-F5344CB8AC3E}">
        <p14:creationId xmlns:p14="http://schemas.microsoft.com/office/powerpoint/2010/main" val="18357577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13</a:t>
            </a:r>
          </a:p>
        </p:txBody>
      </p:sp>
      <p:sp>
        <p:nvSpPr>
          <p:cNvPr id="4" name="Slide Number Placeholder 3"/>
          <p:cNvSpPr>
            <a:spLocks noGrp="1"/>
          </p:cNvSpPr>
          <p:nvPr>
            <p:ph type="sldNum" sz="quarter" idx="5"/>
          </p:nvPr>
        </p:nvSpPr>
        <p:spPr/>
        <p:txBody>
          <a:bodyPr/>
          <a:lstStyle/>
          <a:p>
            <a:fld id="{8AD6EFE1-B7DE-854E-93D6-6A295F56AE85}" type="slidenum">
              <a:rPr lang="en-US" smtClean="0"/>
              <a:t>60</a:t>
            </a:fld>
            <a:endParaRPr lang="en-US" dirty="0"/>
          </a:p>
        </p:txBody>
      </p:sp>
    </p:spTree>
    <p:extLst>
      <p:ext uri="{BB962C8B-B14F-4D97-AF65-F5344CB8AC3E}">
        <p14:creationId xmlns:p14="http://schemas.microsoft.com/office/powerpoint/2010/main" val="9003245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D6EFE1-B7DE-854E-93D6-6A295F56AE85}" type="slidenum">
              <a:rPr lang="en-US" smtClean="0"/>
              <a:t>61</a:t>
            </a:fld>
            <a:endParaRPr lang="en-US" dirty="0"/>
          </a:p>
        </p:txBody>
      </p:sp>
    </p:spTree>
    <p:extLst>
      <p:ext uri="{BB962C8B-B14F-4D97-AF65-F5344CB8AC3E}">
        <p14:creationId xmlns:p14="http://schemas.microsoft.com/office/powerpoint/2010/main" val="3591449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D6EFE1-B7DE-854E-93D6-6A295F56AE85}" type="slidenum">
              <a:rPr lang="en-US" smtClean="0"/>
              <a:t>63</a:t>
            </a:fld>
            <a:endParaRPr lang="en-US" dirty="0"/>
          </a:p>
        </p:txBody>
      </p:sp>
    </p:spTree>
    <p:extLst>
      <p:ext uri="{BB962C8B-B14F-4D97-AF65-F5344CB8AC3E}">
        <p14:creationId xmlns:p14="http://schemas.microsoft.com/office/powerpoint/2010/main" val="40617685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13</a:t>
            </a:r>
          </a:p>
        </p:txBody>
      </p:sp>
      <p:sp>
        <p:nvSpPr>
          <p:cNvPr id="4" name="Slide Number Placeholder 3"/>
          <p:cNvSpPr>
            <a:spLocks noGrp="1"/>
          </p:cNvSpPr>
          <p:nvPr>
            <p:ph type="sldNum" sz="quarter" idx="5"/>
          </p:nvPr>
        </p:nvSpPr>
        <p:spPr/>
        <p:txBody>
          <a:bodyPr/>
          <a:lstStyle/>
          <a:p>
            <a:fld id="{8AD6EFE1-B7DE-854E-93D6-6A295F56AE85}" type="slidenum">
              <a:rPr lang="en-US" smtClean="0"/>
              <a:t>66</a:t>
            </a:fld>
            <a:endParaRPr lang="en-US" dirty="0"/>
          </a:p>
        </p:txBody>
      </p:sp>
    </p:spTree>
    <p:extLst>
      <p:ext uri="{BB962C8B-B14F-4D97-AF65-F5344CB8AC3E}">
        <p14:creationId xmlns:p14="http://schemas.microsoft.com/office/powerpoint/2010/main" val="691329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Ref14</a:t>
            </a:r>
          </a:p>
        </p:txBody>
      </p:sp>
      <p:sp>
        <p:nvSpPr>
          <p:cNvPr id="4" name="Slide Number Placeholder 3"/>
          <p:cNvSpPr>
            <a:spLocks noGrp="1"/>
          </p:cNvSpPr>
          <p:nvPr>
            <p:ph type="sldNum" sz="quarter" idx="5"/>
          </p:nvPr>
        </p:nvSpPr>
        <p:spPr/>
        <p:txBody>
          <a:bodyPr/>
          <a:lstStyle/>
          <a:p>
            <a:fld id="{8AD6EFE1-B7DE-854E-93D6-6A295F56AE85}" type="slidenum">
              <a:rPr lang="en-US" smtClean="0"/>
              <a:t>71</a:t>
            </a:fld>
            <a:endParaRPr lang="en-US" dirty="0"/>
          </a:p>
        </p:txBody>
      </p:sp>
    </p:spTree>
    <p:extLst>
      <p:ext uri="{BB962C8B-B14F-4D97-AF65-F5344CB8AC3E}">
        <p14:creationId xmlns:p14="http://schemas.microsoft.com/office/powerpoint/2010/main" val="2471110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1</a:t>
            </a:r>
          </a:p>
        </p:txBody>
      </p:sp>
      <p:sp>
        <p:nvSpPr>
          <p:cNvPr id="4" name="Slide Number Placeholder 3"/>
          <p:cNvSpPr>
            <a:spLocks noGrp="1"/>
          </p:cNvSpPr>
          <p:nvPr>
            <p:ph type="sldNum" sz="quarter" idx="5"/>
          </p:nvPr>
        </p:nvSpPr>
        <p:spPr/>
        <p:txBody>
          <a:bodyPr/>
          <a:lstStyle/>
          <a:p>
            <a:fld id="{8AD6EFE1-B7DE-854E-93D6-6A295F56AE85}" type="slidenum">
              <a:rPr lang="en-US" smtClean="0"/>
              <a:t>10</a:t>
            </a:fld>
            <a:endParaRPr lang="en-US" dirty="0"/>
          </a:p>
        </p:txBody>
      </p:sp>
    </p:spTree>
    <p:extLst>
      <p:ext uri="{BB962C8B-B14F-4D97-AF65-F5344CB8AC3E}">
        <p14:creationId xmlns:p14="http://schemas.microsoft.com/office/powerpoint/2010/main" val="2943310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2</a:t>
            </a:r>
          </a:p>
        </p:txBody>
      </p:sp>
      <p:sp>
        <p:nvSpPr>
          <p:cNvPr id="4" name="Slide Number Placeholder 3"/>
          <p:cNvSpPr>
            <a:spLocks noGrp="1"/>
          </p:cNvSpPr>
          <p:nvPr>
            <p:ph type="sldNum" sz="quarter" idx="5"/>
          </p:nvPr>
        </p:nvSpPr>
        <p:spPr/>
        <p:txBody>
          <a:bodyPr/>
          <a:lstStyle/>
          <a:p>
            <a:fld id="{8AD6EFE1-B7DE-854E-93D6-6A295F56AE85}" type="slidenum">
              <a:rPr lang="en-US" smtClean="0"/>
              <a:t>11</a:t>
            </a:fld>
            <a:endParaRPr lang="en-US" dirty="0"/>
          </a:p>
        </p:txBody>
      </p:sp>
    </p:spTree>
    <p:extLst>
      <p:ext uri="{BB962C8B-B14F-4D97-AF65-F5344CB8AC3E}">
        <p14:creationId xmlns:p14="http://schemas.microsoft.com/office/powerpoint/2010/main" val="2654112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D6EFE1-B7DE-854E-93D6-6A295F56AE85}" type="slidenum">
              <a:rPr lang="en-US" smtClean="0"/>
              <a:t>13</a:t>
            </a:fld>
            <a:endParaRPr lang="en-US" dirty="0"/>
          </a:p>
        </p:txBody>
      </p:sp>
    </p:spTree>
    <p:extLst>
      <p:ext uri="{BB962C8B-B14F-4D97-AF65-F5344CB8AC3E}">
        <p14:creationId xmlns:p14="http://schemas.microsoft.com/office/powerpoint/2010/main" val="2202792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D6EFE1-B7DE-854E-93D6-6A295F56AE85}" type="slidenum">
              <a:rPr lang="en-US" smtClean="0"/>
              <a:t>14</a:t>
            </a:fld>
            <a:endParaRPr lang="en-US" dirty="0"/>
          </a:p>
        </p:txBody>
      </p:sp>
    </p:spTree>
    <p:extLst>
      <p:ext uri="{BB962C8B-B14F-4D97-AF65-F5344CB8AC3E}">
        <p14:creationId xmlns:p14="http://schemas.microsoft.com/office/powerpoint/2010/main" val="3611383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E30E2307-1E40-4E12-8716-25BFDA8E7013}" type="datetime1">
              <a:rPr lang="en-US" smtClean="0"/>
              <a:pPr/>
              <a:t>9/17/19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dirty="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40A78-2A4B-4566-8626-79DE0D4C1085}" type="datetimeFigureOut">
              <a:rPr lang="en-US" smtClean="0"/>
              <a:t>9/17/19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EC526B6-F861-4D54-BBE9-4BB519D3F342}"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06040A78-2A4B-4566-8626-79DE0D4C1085}" type="datetimeFigureOut">
              <a:rPr lang="en-US" smtClean="0"/>
              <a:t>9/17/19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06040A78-2A4B-4566-8626-79DE0D4C1085}" type="datetimeFigureOut">
              <a:rPr lang="en-US" smtClean="0"/>
              <a:t>9/17/19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dirty="0"/>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dirty="0"/>
              <a:t>Drag picture to placeholder or click icon to add</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06040A78-2A4B-4566-8626-79DE0D4C1085}" type="datetimeFigureOut">
              <a:rPr lang="en-US" smtClean="0"/>
              <a:t>9/17/19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dirty="0"/>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dirty="0"/>
              <a:t>Drag picture to placeholder or click icon to add</a:t>
            </a:r>
            <a:endParaRPr dirty="0"/>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dirty="0"/>
              <a:t>Drag picture to placeholder or click icon to add</a:t>
            </a:r>
            <a:endParaRPr dirty="0"/>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dirty="0"/>
              <a:t>Drag picture to placeholder or click icon to add</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9/17/19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9/17/19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6040A78-2A4B-4566-8626-79DE0D4C1085}" type="datetimeFigureOut">
              <a:rPr lang="en-US" smtClean="0"/>
              <a:t>9/17/19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C526B6-F861-4D54-BBE9-4BB519D3F342}"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60659999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blip>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6040A78-2A4B-4566-8626-79DE0D4C1085}" type="datetimeFigureOut">
              <a:rPr lang="en-US" smtClean="0"/>
              <a:t>9/17/19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C526B6-F861-4D54-BBE9-4BB519D3F34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7B8AEBBE-F8B2-42CF-9895-E86A608384EB}" type="datetime1">
              <a:rPr lang="en-US" smtClean="0"/>
              <a:pPr/>
              <a:t>9/17/19</a:t>
            </a:fld>
            <a:endParaRPr lang="en-US" dirty="0"/>
          </a:p>
        </p:txBody>
      </p:sp>
      <p:sp>
        <p:nvSpPr>
          <p:cNvPr id="5" name="Footer Placeholder 4"/>
          <p:cNvSpPr>
            <a:spLocks noGrp="1"/>
          </p:cNvSpPr>
          <p:nvPr>
            <p:ph type="ftr" sz="quarter" idx="11"/>
          </p:nvPr>
        </p:nvSpPr>
        <p:spPr>
          <a:xfrm>
            <a:off x="7238999" y="6356350"/>
            <a:ext cx="1446213"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87D7A59-36E2-48B9-B146-C1E59501F63F}" type="slidenum">
              <a:rPr lang="en-US" smtClean="0"/>
              <a:pPr/>
              <a:t>‹#›</a:t>
            </a:fld>
            <a:endParaRPr lang="en-US" dirty="0"/>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dirty="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06040A78-2A4B-4566-8626-79DE0D4C1085}" type="datetimeFigureOut">
              <a:rPr lang="en-US" smtClean="0"/>
              <a:t>9/17/19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06040A78-2A4B-4566-8626-79DE0D4C1085}" type="datetimeFigureOut">
              <a:rPr lang="en-US" smtClean="0"/>
              <a:t>9/17/19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EC526B6-F861-4D54-BBE9-4BB519D3F34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06040A78-2A4B-4566-8626-79DE0D4C1085}" type="datetimeFigureOut">
              <a:rPr lang="en-US" smtClean="0"/>
              <a:t>9/17/19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dirty="0"/>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06040A78-2A4B-4566-8626-79DE0D4C1085}" type="datetimeFigureOut">
              <a:rPr lang="en-US" smtClean="0"/>
              <a:t>9/17/19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06040A78-2A4B-4566-8626-79DE0D4C1085}" type="datetimeFigureOut">
              <a:rPr lang="en-US" smtClean="0"/>
              <a:t>9/17/19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C526B6-F861-4D54-BBE9-4BB519D3F342}" type="slidenum">
              <a:rPr lang="en-US" smtClean="0"/>
              <a:t>‹#›</a:t>
            </a:fld>
            <a:endParaRPr lang="en-US"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6040A78-2A4B-4566-8626-79DE0D4C1085}" type="datetimeFigureOut">
              <a:rPr lang="en-US" smtClean="0"/>
              <a:t>9/17/19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C526B6-F861-4D54-BBE9-4BB519D3F34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06040A78-2A4B-4566-8626-79DE0D4C1085}" type="datetimeFigureOut">
              <a:rPr lang="en-US" smtClean="0"/>
              <a:t>9/17/19</a:t>
            </a:fld>
            <a:endParaRPr lang="en-US" dirty="0"/>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3EC526B6-F861-4D54-BBE9-4BB519D3F34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 id="2147484478" r:id="rId17"/>
    <p:sldLayoutId id="2147484479" r:id="rId18"/>
    <p:sldLayoutId id="2147484480" r:id="rId19"/>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hyperlink" Target="http://www.cdc.gov/diabetes"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hyperlink" Target="http://www.cdc.gov/diabetes" TargetMode="External"/><Relationship Id="rId5" Type="http://schemas.openxmlformats.org/officeDocument/2006/relationships/image" Target="../media/image16.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tpta.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14" y="3252463"/>
            <a:ext cx="8229600" cy="1659505"/>
          </a:xfrm>
        </p:spPr>
        <p:txBody>
          <a:bodyPr>
            <a:normAutofit/>
          </a:bodyPr>
          <a:lstStyle/>
          <a:p>
            <a:r>
              <a:rPr lang="en-US" sz="2325" dirty="0">
                <a:solidFill>
                  <a:schemeClr val="tx1"/>
                </a:solidFill>
                <a:latin typeface="Century Gothic" panose="020B0502020202020204" pitchFamily="34" charset="0"/>
              </a:rPr>
              <a:t>2019 TEXAS PHYSICAL THERAPY ASSOCIATION </a:t>
            </a:r>
            <a:br>
              <a:rPr lang="en-US" sz="2325" dirty="0">
                <a:solidFill>
                  <a:schemeClr val="tx1"/>
                </a:solidFill>
                <a:latin typeface="Century Gothic" panose="020B0502020202020204" pitchFamily="34" charset="0"/>
              </a:rPr>
            </a:br>
            <a:r>
              <a:rPr lang="en-US" sz="2325" dirty="0">
                <a:solidFill>
                  <a:schemeClr val="tx1"/>
                </a:solidFill>
                <a:latin typeface="Century Gothic" panose="020B0502020202020204" pitchFamily="34" charset="0"/>
              </a:rPr>
              <a:t>ANNUAL CONFERENCE</a:t>
            </a:r>
            <a:br>
              <a:rPr lang="en-US" sz="1050" dirty="0">
                <a:solidFill>
                  <a:schemeClr val="tx1"/>
                </a:solidFill>
                <a:latin typeface="Century Gothic" panose="020B0502020202020204" pitchFamily="34" charset="0"/>
              </a:rPr>
            </a:br>
            <a:r>
              <a:rPr lang="en-US" sz="1500" dirty="0">
                <a:solidFill>
                  <a:schemeClr val="tx1"/>
                </a:solidFill>
                <a:latin typeface="Century Gothic" panose="020B0502020202020204" pitchFamily="34" charset="0"/>
              </a:rPr>
              <a:t>The Woodlands, TX</a:t>
            </a:r>
            <a:br>
              <a:rPr lang="en-US" sz="1500" dirty="0">
                <a:solidFill>
                  <a:schemeClr val="tx1"/>
                </a:solidFill>
                <a:latin typeface="Century Gothic" panose="020B0502020202020204" pitchFamily="34" charset="0"/>
              </a:rPr>
            </a:br>
            <a:r>
              <a:rPr lang="en-US" sz="1500" dirty="0">
                <a:solidFill>
                  <a:schemeClr val="tx1"/>
                </a:solidFill>
                <a:latin typeface="Century Gothic" panose="020B0502020202020204" pitchFamily="34" charset="0"/>
              </a:rPr>
              <a:t>October 12</a:t>
            </a:r>
            <a:r>
              <a:rPr lang="en-US" sz="1500" baseline="30000" dirty="0">
                <a:solidFill>
                  <a:schemeClr val="tx1"/>
                </a:solidFill>
                <a:latin typeface="Century Gothic" panose="020B0502020202020204" pitchFamily="34" charset="0"/>
              </a:rPr>
              <a:t>th</a:t>
            </a:r>
            <a:r>
              <a:rPr lang="en-US" sz="1500" dirty="0">
                <a:solidFill>
                  <a:schemeClr val="tx1"/>
                </a:solidFill>
                <a:latin typeface="Century Gothic" panose="020B0502020202020204" pitchFamily="34" charset="0"/>
              </a:rPr>
              <a:t>-13</a:t>
            </a:r>
            <a:r>
              <a:rPr lang="en-US" sz="1500" baseline="30000" dirty="0">
                <a:solidFill>
                  <a:schemeClr val="tx1"/>
                </a:solidFill>
                <a:latin typeface="Century Gothic" panose="020B0502020202020204" pitchFamily="34" charset="0"/>
              </a:rPr>
              <a:t>th</a:t>
            </a:r>
            <a:r>
              <a:rPr lang="en-US" sz="1500" dirty="0">
                <a:solidFill>
                  <a:schemeClr val="tx1"/>
                </a:solidFill>
                <a:latin typeface="Century Gothic" panose="020B0502020202020204" pitchFamily="34" charset="0"/>
              </a:rPr>
              <a:t> </a:t>
            </a:r>
            <a:endParaRPr lang="en-US" sz="1050" dirty="0">
              <a:solidFill>
                <a:schemeClr val="tx1"/>
              </a:solidFill>
              <a:latin typeface="Century Gothic" panose="020B0502020202020204" pitchFamily="34" charset="0"/>
            </a:endParaRPr>
          </a:p>
        </p:txBody>
      </p:sp>
      <p:pic>
        <p:nvPicPr>
          <p:cNvPr id="4" name="Picture 3">
            <a:extLst>
              <a:ext uri="{FF2B5EF4-FFF2-40B4-BE49-F238E27FC236}">
                <a16:creationId xmlns:a16="http://schemas.microsoft.com/office/drawing/2014/main" id="{6E30EDD8-CB87-4043-802E-BE15B9607F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915" y="507540"/>
            <a:ext cx="4336583" cy="899840"/>
          </a:xfrm>
          <a:prstGeom prst="rect">
            <a:avLst/>
          </a:prstGeom>
        </p:spPr>
      </p:pic>
    </p:spTree>
    <p:extLst>
      <p:ext uri="{BB962C8B-B14F-4D97-AF65-F5344CB8AC3E}">
        <p14:creationId xmlns:p14="http://schemas.microsoft.com/office/powerpoint/2010/main" val="379947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10E71-3D72-FE41-8E46-28AB893027B7}"/>
              </a:ext>
            </a:extLst>
          </p:cNvPr>
          <p:cNvSpPr>
            <a:spLocks noGrp="1"/>
          </p:cNvSpPr>
          <p:nvPr>
            <p:ph type="title"/>
          </p:nvPr>
        </p:nvSpPr>
        <p:spPr/>
        <p:txBody>
          <a:bodyPr/>
          <a:lstStyle/>
          <a:p>
            <a:r>
              <a:rPr lang="en-US" dirty="0"/>
              <a:t>Guide to Physical Therapy Practice</a:t>
            </a:r>
          </a:p>
        </p:txBody>
      </p:sp>
      <p:sp>
        <p:nvSpPr>
          <p:cNvPr id="3" name="Content Placeholder 2">
            <a:extLst>
              <a:ext uri="{FF2B5EF4-FFF2-40B4-BE49-F238E27FC236}">
                <a16:creationId xmlns:a16="http://schemas.microsoft.com/office/drawing/2014/main" id="{AD0C2CB5-CB0F-654E-888B-A30F8625BBE2}"/>
              </a:ext>
            </a:extLst>
          </p:cNvPr>
          <p:cNvSpPr>
            <a:spLocks noGrp="1"/>
          </p:cNvSpPr>
          <p:nvPr>
            <p:ph sz="half" idx="1"/>
          </p:nvPr>
        </p:nvSpPr>
        <p:spPr>
          <a:xfrm>
            <a:off x="368300" y="2578100"/>
            <a:ext cx="3619500" cy="3594100"/>
          </a:xfrm>
        </p:spPr>
        <p:txBody>
          <a:bodyPr>
            <a:noAutofit/>
          </a:bodyPr>
          <a:lstStyle/>
          <a:p>
            <a:pPr marL="0" indent="0">
              <a:buNone/>
            </a:pPr>
            <a:r>
              <a:rPr lang="en-US" sz="2000" b="1" dirty="0"/>
              <a:t>Review of systems.</a:t>
            </a:r>
            <a:r>
              <a:rPr lang="en-US" sz="2000" dirty="0"/>
              <a:t> During the history-gathering phase, physical therapists also seek information about </a:t>
            </a:r>
            <a:r>
              <a:rPr lang="en-US" sz="2000" b="1" dirty="0"/>
              <a:t>all major body systems</a:t>
            </a:r>
            <a:r>
              <a:rPr lang="en-US" sz="2000" dirty="0"/>
              <a:t> to determine whether there are symptoms that suggest the need for referral for additional medical evaluation. This review of systems typically includes reports related to the following: </a:t>
            </a:r>
          </a:p>
        </p:txBody>
      </p:sp>
      <p:sp>
        <p:nvSpPr>
          <p:cNvPr id="4" name="Content Placeholder 3">
            <a:extLst>
              <a:ext uri="{FF2B5EF4-FFF2-40B4-BE49-F238E27FC236}">
                <a16:creationId xmlns:a16="http://schemas.microsoft.com/office/drawing/2014/main" id="{1F326A39-6C30-E448-8BF8-958D8C479ADB}"/>
              </a:ext>
            </a:extLst>
          </p:cNvPr>
          <p:cNvSpPr>
            <a:spLocks noGrp="1"/>
          </p:cNvSpPr>
          <p:nvPr>
            <p:ph sz="half" idx="2"/>
          </p:nvPr>
        </p:nvSpPr>
        <p:spPr>
          <a:xfrm>
            <a:off x="4305300" y="2400300"/>
            <a:ext cx="4229100" cy="3924300"/>
          </a:xfrm>
        </p:spPr>
        <p:txBody>
          <a:bodyPr>
            <a:normAutofit lnSpcReduction="10000"/>
          </a:bodyPr>
          <a:lstStyle/>
          <a:p>
            <a:pPr>
              <a:spcBef>
                <a:spcPts val="800"/>
              </a:spcBef>
            </a:pPr>
            <a:r>
              <a:rPr lang="en-US" sz="2000" b="1" dirty="0"/>
              <a:t>Genitourinary/reproductive systems</a:t>
            </a:r>
          </a:p>
          <a:p>
            <a:pPr>
              <a:spcBef>
                <a:spcPts val="800"/>
              </a:spcBef>
            </a:pPr>
            <a:r>
              <a:rPr lang="en-US" sz="2000" b="1" dirty="0"/>
              <a:t>Hematologic/lymphatic systems</a:t>
            </a:r>
          </a:p>
          <a:p>
            <a:pPr>
              <a:spcBef>
                <a:spcPts val="800"/>
              </a:spcBef>
            </a:pPr>
            <a:r>
              <a:rPr lang="en-US" sz="2000" b="1" dirty="0"/>
              <a:t>Integumentary system</a:t>
            </a:r>
          </a:p>
          <a:p>
            <a:pPr>
              <a:spcBef>
                <a:spcPts val="800"/>
              </a:spcBef>
            </a:pPr>
            <a:r>
              <a:rPr lang="en-US" sz="2000" b="1" dirty="0"/>
              <a:t>Neurologic/musculoskeletal systems</a:t>
            </a:r>
          </a:p>
          <a:p>
            <a:pPr>
              <a:spcBef>
                <a:spcPts val="800"/>
              </a:spcBef>
            </a:pPr>
            <a:r>
              <a:rPr lang="en-US" sz="2000" b="1" dirty="0"/>
              <a:t>Gastrointestinal system</a:t>
            </a:r>
          </a:p>
          <a:p>
            <a:pPr>
              <a:spcBef>
                <a:spcPts val="800"/>
              </a:spcBef>
            </a:pPr>
            <a:r>
              <a:rPr lang="en-US" sz="2000" b="1" dirty="0"/>
              <a:t>Cardiovascular/pulmonary systems</a:t>
            </a:r>
          </a:p>
          <a:p>
            <a:pPr>
              <a:spcBef>
                <a:spcPts val="800"/>
              </a:spcBef>
            </a:pPr>
            <a:r>
              <a:rPr lang="en-US" sz="2000" b="1" dirty="0"/>
              <a:t>Endocrine system</a:t>
            </a:r>
          </a:p>
          <a:p>
            <a:pPr>
              <a:spcBef>
                <a:spcPts val="800"/>
              </a:spcBef>
            </a:pPr>
            <a:r>
              <a:rPr lang="en-US" sz="2000" b="1" dirty="0"/>
              <a:t>Eyes, ears, nose, or throat</a:t>
            </a:r>
          </a:p>
          <a:p>
            <a:endParaRPr lang="en-US" dirty="0"/>
          </a:p>
        </p:txBody>
      </p:sp>
    </p:spTree>
    <p:extLst>
      <p:ext uri="{BB962C8B-B14F-4D97-AF65-F5344CB8AC3E}">
        <p14:creationId xmlns:p14="http://schemas.microsoft.com/office/powerpoint/2010/main" val="33298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E8CB92-6B97-D548-94D5-A2E11F372901}"/>
              </a:ext>
            </a:extLst>
          </p:cNvPr>
          <p:cNvSpPr>
            <a:spLocks noGrp="1"/>
          </p:cNvSpPr>
          <p:nvPr>
            <p:ph type="title"/>
          </p:nvPr>
        </p:nvSpPr>
        <p:spPr>
          <a:xfrm>
            <a:off x="457200" y="345140"/>
            <a:ext cx="8229600" cy="1851960"/>
          </a:xfrm>
        </p:spPr>
        <p:txBody>
          <a:bodyPr/>
          <a:lstStyle/>
          <a:p>
            <a:r>
              <a:rPr lang="en-US" sz="4800" dirty="0"/>
              <a:t>PT Rules</a:t>
            </a:r>
            <a:br>
              <a:rPr lang="en-US" sz="4800" dirty="0"/>
            </a:br>
            <a:r>
              <a:rPr lang="en-US" sz="4800" dirty="0"/>
              <a:t>§322.1. Provision of Services</a:t>
            </a:r>
            <a:br>
              <a:rPr lang="en-US" sz="4800" b="1" dirty="0"/>
            </a:br>
            <a:endParaRPr lang="en-US" dirty="0"/>
          </a:p>
        </p:txBody>
      </p:sp>
      <p:sp>
        <p:nvSpPr>
          <p:cNvPr id="6" name="Content Placeholder 5">
            <a:extLst>
              <a:ext uri="{FF2B5EF4-FFF2-40B4-BE49-F238E27FC236}">
                <a16:creationId xmlns:a16="http://schemas.microsoft.com/office/drawing/2014/main" id="{5F631255-3D09-5846-94C2-E64EDF5F5F4A}"/>
              </a:ext>
            </a:extLst>
          </p:cNvPr>
          <p:cNvSpPr>
            <a:spLocks noGrp="1"/>
          </p:cNvSpPr>
          <p:nvPr>
            <p:ph idx="1"/>
          </p:nvPr>
        </p:nvSpPr>
        <p:spPr/>
        <p:txBody>
          <a:bodyPr>
            <a:normAutofit/>
          </a:bodyPr>
          <a:lstStyle/>
          <a:p>
            <a:pPr lvl="0"/>
            <a:r>
              <a:rPr lang="en-US" sz="2800" dirty="0"/>
              <a:t>Initiation of physical therapy services.</a:t>
            </a:r>
          </a:p>
          <a:p>
            <a:pPr lvl="1"/>
            <a:r>
              <a:rPr lang="en-US" sz="2400" dirty="0"/>
              <a:t>Exceptions to referral requirement.</a:t>
            </a:r>
          </a:p>
          <a:p>
            <a:pPr lvl="2"/>
            <a:r>
              <a:rPr lang="en-US" sz="2400" dirty="0"/>
              <a:t>A PT may evaluate without referral.</a:t>
            </a:r>
          </a:p>
          <a:p>
            <a:pPr lvl="2"/>
            <a:r>
              <a:rPr lang="en-US" sz="2400" dirty="0"/>
              <a:t>A PT may provide instructions to any person who is asymptomatic relating to the instructions being given without a referral, </a:t>
            </a:r>
            <a:r>
              <a:rPr lang="en-US" sz="2400" b="1" u="sng" dirty="0"/>
              <a:t>including instruction to promote health, wellness, and fitness.</a:t>
            </a:r>
          </a:p>
          <a:p>
            <a:endParaRPr lang="en-US" dirty="0"/>
          </a:p>
        </p:txBody>
      </p:sp>
    </p:spTree>
    <p:extLst>
      <p:ext uri="{BB962C8B-B14F-4D97-AF65-F5344CB8AC3E}">
        <p14:creationId xmlns:p14="http://schemas.microsoft.com/office/powerpoint/2010/main" val="4155038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SAD STATE OF AFFAIRS</a:t>
            </a:r>
          </a:p>
        </p:txBody>
      </p:sp>
      <p:sp>
        <p:nvSpPr>
          <p:cNvPr id="4" name="Subtitle 3"/>
          <p:cNvSpPr>
            <a:spLocks noGrp="1"/>
          </p:cNvSpPr>
          <p:nvPr>
            <p:ph type="subTitle" idx="1"/>
          </p:nvPr>
        </p:nvSpPr>
        <p:spPr/>
        <p:txBody>
          <a:bodyPr/>
          <a:lstStyle/>
          <a:p>
            <a:endParaRPr lang="en-US" dirty="0"/>
          </a:p>
          <a:p>
            <a:r>
              <a:rPr lang="en-US" sz="3600" b="1" dirty="0"/>
              <a:t>PART I</a:t>
            </a:r>
          </a:p>
        </p:txBody>
      </p:sp>
    </p:spTree>
    <p:extLst>
      <p:ext uri="{BB962C8B-B14F-4D97-AF65-F5344CB8AC3E}">
        <p14:creationId xmlns:p14="http://schemas.microsoft.com/office/powerpoint/2010/main" val="3005006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244" y="526473"/>
            <a:ext cx="8325556" cy="1014461"/>
          </a:xfrm>
        </p:spPr>
        <p:txBody>
          <a:bodyPr/>
          <a:lstStyle/>
          <a:p>
            <a:r>
              <a:rPr lang="en-US" dirty="0">
                <a:ea typeface="Verdana" panose="020B0604030504040204" pitchFamily="34" charset="0"/>
                <a:cs typeface="Verdana" panose="020B0604030504040204" pitchFamily="34" charset="0"/>
              </a:rPr>
              <a:t>Prevalence of Self-Reported Obesity Among </a:t>
            </a:r>
            <a:br>
              <a:rPr lang="en-US" dirty="0">
                <a:ea typeface="Verdana" panose="020B0604030504040204" pitchFamily="34" charset="0"/>
                <a:cs typeface="Verdana" panose="020B0604030504040204" pitchFamily="34" charset="0"/>
              </a:rPr>
            </a:br>
            <a:r>
              <a:rPr lang="en-US" dirty="0">
                <a:ea typeface="Verdana" panose="020B0604030504040204" pitchFamily="34" charset="0"/>
                <a:cs typeface="Verdana" panose="020B0604030504040204" pitchFamily="34" charset="0"/>
              </a:rPr>
              <a:t>U.S. Adults by State </a:t>
            </a:r>
            <a:r>
              <a:rPr lang="en-US" kern="0" dirty="0"/>
              <a:t>and Territory</a:t>
            </a:r>
            <a:endParaRPr lang="en-US" dirty="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990600" y="1684868"/>
            <a:ext cx="7315200" cy="4182533"/>
          </a:xfrm>
        </p:spPr>
        <p:txBody>
          <a:bodyPr>
            <a:normAutofit/>
          </a:bodyPr>
          <a:lstStyle/>
          <a:p>
            <a:pPr>
              <a:buNone/>
            </a:pPr>
            <a:endParaRPr lang="en-US" dirty="0">
              <a:solidFill>
                <a:srgbClr val="000000"/>
              </a:solidFill>
            </a:endParaRPr>
          </a:p>
          <a:p>
            <a:pPr marL="0" indent="0">
              <a:buNone/>
            </a:pPr>
            <a:r>
              <a:rPr lang="en-US" dirty="0">
                <a:solidFill>
                  <a:srgbClr val="7F7F7F"/>
                </a:solidFill>
              </a:rPr>
              <a:t>Definitions</a:t>
            </a:r>
          </a:p>
          <a:p>
            <a:r>
              <a:rPr lang="en-US" dirty="0">
                <a:solidFill>
                  <a:schemeClr val="bg1">
                    <a:lumMod val="50000"/>
                  </a:schemeClr>
                </a:solidFill>
              </a:rPr>
              <a:t>Obesity: </a:t>
            </a:r>
            <a:r>
              <a:rPr lang="en-US" b="0" dirty="0">
                <a:solidFill>
                  <a:schemeClr val="bg1">
                    <a:lumMod val="50000"/>
                  </a:schemeClr>
                </a:solidFill>
              </a:rPr>
              <a:t>Body Mass Index (BMI) of 30 kg/m</a:t>
            </a:r>
            <a:r>
              <a:rPr lang="en-US" b="0" baseline="30000" dirty="0">
                <a:solidFill>
                  <a:schemeClr val="bg1">
                    <a:lumMod val="50000"/>
                  </a:schemeClr>
                </a:solidFill>
              </a:rPr>
              <a:t>2</a:t>
            </a:r>
            <a:r>
              <a:rPr lang="en-US" b="0" dirty="0">
                <a:solidFill>
                  <a:schemeClr val="bg1">
                    <a:lumMod val="50000"/>
                  </a:schemeClr>
                </a:solidFill>
              </a:rPr>
              <a:t> or higher.</a:t>
            </a:r>
            <a:endParaRPr lang="en-US" sz="2800" b="0" dirty="0">
              <a:solidFill>
                <a:schemeClr val="bg1">
                  <a:lumMod val="50000"/>
                </a:schemeClr>
              </a:solidFill>
            </a:endParaRPr>
          </a:p>
          <a:p>
            <a:r>
              <a:rPr lang="en-US" dirty="0">
                <a:solidFill>
                  <a:schemeClr val="bg1">
                    <a:lumMod val="50000"/>
                  </a:schemeClr>
                </a:solidFill>
              </a:rPr>
              <a:t>Body Mass Index (BMI): </a:t>
            </a:r>
            <a:r>
              <a:rPr lang="en-US" b="0" dirty="0">
                <a:solidFill>
                  <a:schemeClr val="bg1">
                    <a:lumMod val="50000"/>
                  </a:schemeClr>
                </a:solidFill>
              </a:rPr>
              <a:t>A measure of an adult’s weight in relation to his or her height, calculated by using the adult’s weight in kilograms divided by the square of his or her height in meters.</a:t>
            </a:r>
          </a:p>
          <a:p>
            <a:pPr marL="0" indent="0">
              <a:buNone/>
            </a:pPr>
            <a:endParaRPr lang="en-US" dirty="0">
              <a:solidFill>
                <a:srgbClr val="000000"/>
              </a:solidFill>
            </a:endParaRPr>
          </a:p>
        </p:txBody>
      </p:sp>
      <p:pic>
        <p:nvPicPr>
          <p:cNvPr id="1026" name="Picture 2" descr="HHS and CDC logo" title="HHS and CD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478" y="5991225"/>
            <a:ext cx="1018822" cy="665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521357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Prevalence¶ of Self-Reported Obesity Among U.S. Adults by State and Territory, BRFSS, 2011. Map details on slide 11.">
            <a:hlinkClick r:id="rId3" action="ppaction://hlinksldjump"/>
          </p:cNvPr>
          <p:cNvPicPr>
            <a:picLocks noChangeAspect="1"/>
          </p:cNvPicPr>
          <p:nvPr/>
        </p:nvPicPr>
        <p:blipFill rotWithShape="1">
          <a:blip r:embed="rId4"/>
          <a:srcRect t="8151" b="17338"/>
          <a:stretch/>
        </p:blipFill>
        <p:spPr>
          <a:xfrm>
            <a:off x="811177" y="1613045"/>
            <a:ext cx="7348348" cy="4592547"/>
          </a:xfrm>
          <a:prstGeom prst="rect">
            <a:avLst/>
          </a:prstGeom>
        </p:spPr>
      </p:pic>
      <p:sp>
        <p:nvSpPr>
          <p:cNvPr id="3" name="Content Placeholder 2" descr="Prevalence¶ of Self-Reported Obesity Among U.S. Adults by State and Territory, BRFSS, 2011. Map details on slide 11."/>
          <p:cNvSpPr>
            <a:spLocks noGrp="1"/>
          </p:cNvSpPr>
          <p:nvPr>
            <p:ph idx="1"/>
          </p:nvPr>
        </p:nvSpPr>
        <p:spPr>
          <a:xfrm>
            <a:off x="410191" y="1583250"/>
            <a:ext cx="7877791" cy="4349537"/>
          </a:xfrm>
        </p:spPr>
        <p:txBody>
          <a:bodyPr/>
          <a:lstStyle/>
          <a:p>
            <a:pPr marL="0" indent="0">
              <a:spcBef>
                <a:spcPts val="0"/>
              </a:spcBef>
              <a:buClrTx/>
              <a:buSzTx/>
              <a:buNone/>
            </a:pPr>
            <a:r>
              <a:rPr lang="en-US" b="0" dirty="0">
                <a:solidFill>
                  <a:srgbClr val="000000"/>
                </a:solidFill>
              </a:rPr>
              <a:t>	</a:t>
            </a:r>
            <a:endParaRPr lang="en-US" dirty="0"/>
          </a:p>
        </p:txBody>
      </p:sp>
      <p:pic>
        <p:nvPicPr>
          <p:cNvPr id="4" name="Picture 2" descr="HHS and CDC logo" title="HHS and CDC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3081" y="5977369"/>
            <a:ext cx="921982" cy="665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TextBox 9"/>
          <p:cNvSpPr txBox="1"/>
          <p:nvPr/>
        </p:nvSpPr>
        <p:spPr>
          <a:xfrm>
            <a:off x="668162" y="6451489"/>
            <a:ext cx="7446372" cy="276999"/>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a:t>
            </a:r>
            <a:r>
              <a:rPr lang="en-US" sz="1200" b="1" dirty="0">
                <a:solidFill>
                  <a:srgbClr val="060606"/>
                </a:solidFill>
                <a:ea typeface="Verdana" panose="020B0604030504040204" pitchFamily="34" charset="0"/>
                <a:cs typeface="Verdana" panose="020B0604030504040204" pitchFamily="34" charset="0"/>
              </a:rPr>
              <a:t>Sample size &lt;50 or the relative standard error (dividing the standard error by the prevalence) ≥ 30%.</a:t>
            </a:r>
            <a:endParaRPr lang="en-US" sz="1000" b="1" dirty="0">
              <a:solidFill>
                <a:srgbClr val="060606"/>
              </a:solidFill>
              <a:ea typeface="Verdana" panose="020B0604030504040204" pitchFamily="34" charset="0"/>
              <a:cs typeface="Verdana" panose="020B0604030504040204" pitchFamily="34" charset="0"/>
            </a:endParaRPr>
          </a:p>
        </p:txBody>
      </p:sp>
      <p:sp>
        <p:nvSpPr>
          <p:cNvPr id="8" name="TextBox 7"/>
          <p:cNvSpPr txBox="1"/>
          <p:nvPr/>
        </p:nvSpPr>
        <p:spPr>
          <a:xfrm>
            <a:off x="410191" y="1168398"/>
            <a:ext cx="8213109" cy="584776"/>
          </a:xfrm>
          <a:prstGeom prst="rect">
            <a:avLst/>
          </a:prstGeom>
          <a:noFill/>
        </p:spPr>
        <p:txBody>
          <a:bodyPr wrap="square" rtlCol="0">
            <a:spAutoFit/>
          </a:bodyPr>
          <a:lstStyle/>
          <a:p>
            <a:pPr lvl="0"/>
            <a:r>
              <a:rPr lang="en-US" sz="1600" b="1" dirty="0">
                <a:solidFill>
                  <a:srgbClr val="060606"/>
                </a:solidFill>
                <a:ea typeface="Verdana" panose="020B0604030504040204" pitchFamily="34" charset="0"/>
                <a:cs typeface="Verdana" panose="020B0604030504040204" pitchFamily="34" charset="0"/>
              </a:rPr>
              <a:t>Prevalence estimates reflect BRFSS methodological changes started in 2011. </a:t>
            </a:r>
          </a:p>
          <a:p>
            <a:pPr lvl="0"/>
            <a:r>
              <a:rPr lang="en-US" sz="1600" b="1" dirty="0">
                <a:solidFill>
                  <a:srgbClr val="060606"/>
                </a:solidFill>
                <a:ea typeface="Verdana" panose="020B0604030504040204" pitchFamily="34" charset="0"/>
                <a:cs typeface="Verdana" panose="020B0604030504040204" pitchFamily="34" charset="0"/>
              </a:rPr>
              <a:t>These estimates should not be compared to prevalence estimates before 2011.</a:t>
            </a:r>
            <a:endParaRPr lang="en-US" sz="1600" b="1" dirty="0">
              <a:solidFill>
                <a:srgbClr val="060606"/>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668162" y="633802"/>
            <a:ext cx="2616200" cy="523220"/>
          </a:xfrm>
          <a:prstGeom prst="rect">
            <a:avLst/>
          </a:prstGeom>
          <a:noFill/>
        </p:spPr>
        <p:txBody>
          <a:bodyPr wrap="square" rtlCol="0">
            <a:spAutoFit/>
          </a:bodyPr>
          <a:lstStyle/>
          <a:p>
            <a:r>
              <a:rPr lang="en-US" sz="2800" b="1" dirty="0"/>
              <a:t>2011 Data</a:t>
            </a:r>
          </a:p>
        </p:txBody>
      </p:sp>
    </p:spTree>
    <p:extLst>
      <p:ext uri="{BB962C8B-B14F-4D97-AF65-F5344CB8AC3E}">
        <p14:creationId xmlns:p14="http://schemas.microsoft.com/office/powerpoint/2010/main" val="212772836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0873" y="1168400"/>
            <a:ext cx="5874327" cy="4999237"/>
          </a:xfrm>
        </p:spPr>
        <p:txBody>
          <a:bodyPr/>
          <a:lstStyle/>
          <a:p>
            <a:pPr marL="0" indent="0">
              <a:spcBef>
                <a:spcPts val="0"/>
              </a:spcBef>
              <a:buClrTx/>
              <a:buSzTx/>
              <a:buNone/>
            </a:pPr>
            <a:r>
              <a:rPr lang="en-US" b="0">
                <a:solidFill>
                  <a:srgbClr val="000000"/>
                </a:solidFill>
              </a:rPr>
              <a:t>	</a:t>
            </a:r>
            <a:endParaRPr lang="en-US"/>
          </a:p>
        </p:txBody>
      </p:sp>
      <p:pic>
        <p:nvPicPr>
          <p:cNvPr id="4" name="Picture 2" descr="HHS and CDC logo" title="HHS and CDC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3081" y="5977369"/>
            <a:ext cx="921982" cy="665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descr="Prevalence¶ of Self-Reported Obesity Among U.S. Adults by State and Territory, BRFSS, 2017. Find map details in table below"/>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453" y="1023731"/>
            <a:ext cx="7340172" cy="5834269"/>
          </a:xfrm>
          <a:prstGeom prst="rect">
            <a:avLst/>
          </a:prstGeom>
        </p:spPr>
      </p:pic>
      <p:sp>
        <p:nvSpPr>
          <p:cNvPr id="9" name="TextBox 8"/>
          <p:cNvSpPr txBox="1"/>
          <p:nvPr/>
        </p:nvSpPr>
        <p:spPr>
          <a:xfrm>
            <a:off x="724453" y="1106756"/>
            <a:ext cx="7967701" cy="584776"/>
          </a:xfrm>
          <a:prstGeom prst="rect">
            <a:avLst/>
          </a:prstGeom>
          <a:noFill/>
        </p:spPr>
        <p:txBody>
          <a:bodyPr wrap="square" rtlCol="0">
            <a:spAutoFit/>
          </a:bodyPr>
          <a:lstStyle/>
          <a:p>
            <a:pPr lvl="0"/>
            <a:r>
              <a:rPr lang="en-US" sz="1600" b="1" dirty="0">
                <a:solidFill>
                  <a:srgbClr val="060606"/>
                </a:solidFill>
                <a:ea typeface="Verdana" panose="020B0604030504040204" pitchFamily="34" charset="0"/>
                <a:cs typeface="Verdana" panose="020B0604030504040204" pitchFamily="34" charset="0"/>
              </a:rPr>
              <a:t>Prevalence estimates reflect BRFSS methodological changes started in 2011. </a:t>
            </a:r>
          </a:p>
          <a:p>
            <a:pPr lvl="0"/>
            <a:r>
              <a:rPr lang="en-US" sz="1600" b="1" dirty="0">
                <a:solidFill>
                  <a:srgbClr val="060606"/>
                </a:solidFill>
                <a:ea typeface="Verdana" panose="020B0604030504040204" pitchFamily="34" charset="0"/>
                <a:cs typeface="Verdana" panose="020B0604030504040204" pitchFamily="34" charset="0"/>
              </a:rPr>
              <a:t>These estimates should not be compared to prevalence estimates before 2011.</a:t>
            </a:r>
          </a:p>
        </p:txBody>
      </p:sp>
      <p:sp>
        <p:nvSpPr>
          <p:cNvPr id="10" name="TextBox 9"/>
          <p:cNvSpPr txBox="1"/>
          <p:nvPr/>
        </p:nvSpPr>
        <p:spPr>
          <a:xfrm>
            <a:off x="724453" y="6271592"/>
            <a:ext cx="7340171" cy="276999"/>
          </a:xfrm>
          <a:prstGeom prst="rect">
            <a:avLst/>
          </a:prstGeom>
          <a:noFill/>
        </p:spPr>
        <p:txBody>
          <a:bodyPr wrap="square" rtlCol="0">
            <a:spAutoFit/>
          </a:bodyPr>
          <a:lstStyle/>
          <a:p>
            <a:pPr lvl="0"/>
            <a:r>
              <a:rPr lang="en-US" sz="1000" b="1" dirty="0">
                <a:solidFill>
                  <a:srgbClr val="060606"/>
                </a:solidFill>
                <a:latin typeface="Verdana" panose="020B0604030504040204" pitchFamily="34" charset="0"/>
                <a:ea typeface="Verdana" panose="020B0604030504040204" pitchFamily="34" charset="0"/>
                <a:cs typeface="Verdana" panose="020B0604030504040204" pitchFamily="34" charset="0"/>
              </a:rPr>
              <a:t>*</a:t>
            </a:r>
            <a:r>
              <a:rPr lang="en-US" sz="1200" b="1" dirty="0">
                <a:solidFill>
                  <a:srgbClr val="060606"/>
                </a:solidFill>
                <a:ea typeface="Verdana" panose="020B0604030504040204" pitchFamily="34" charset="0"/>
                <a:cs typeface="Verdana" panose="020B0604030504040204" pitchFamily="34" charset="0"/>
              </a:rPr>
              <a:t>Sample size &lt;50 or the relative standard error (dividing the standard error by the prevalence) ≥ 30%.</a:t>
            </a:r>
            <a:endParaRPr lang="en-US" sz="1000" b="1" dirty="0">
              <a:solidFill>
                <a:srgbClr val="060606"/>
              </a:solidFill>
              <a:ea typeface="Verdana" panose="020B0604030504040204" pitchFamily="34" charset="0"/>
              <a:cs typeface="Verdana" panose="020B0604030504040204" pitchFamily="34" charset="0"/>
            </a:endParaRPr>
          </a:p>
        </p:txBody>
      </p:sp>
      <p:sp>
        <p:nvSpPr>
          <p:cNvPr id="5" name="TextBox 4"/>
          <p:cNvSpPr txBox="1"/>
          <p:nvPr/>
        </p:nvSpPr>
        <p:spPr>
          <a:xfrm>
            <a:off x="724453" y="541136"/>
            <a:ext cx="1892300" cy="461665"/>
          </a:xfrm>
          <a:prstGeom prst="rect">
            <a:avLst/>
          </a:prstGeom>
          <a:noFill/>
        </p:spPr>
        <p:txBody>
          <a:bodyPr wrap="square" rtlCol="0">
            <a:spAutoFit/>
          </a:bodyPr>
          <a:lstStyle/>
          <a:p>
            <a:r>
              <a:rPr lang="en-US" sz="2400" b="1"/>
              <a:t>2017 Data</a:t>
            </a:r>
          </a:p>
        </p:txBody>
      </p:sp>
    </p:spTree>
    <p:extLst>
      <p:ext uri="{BB962C8B-B14F-4D97-AF65-F5344CB8AC3E}">
        <p14:creationId xmlns:p14="http://schemas.microsoft.com/office/powerpoint/2010/main" val="209464949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a:stretch>
        </a:blipFill>
        <a:effectLst/>
      </p:bgPr>
    </p:bg>
    <p:spTree>
      <p:nvGrpSpPr>
        <p:cNvPr id="1" name=""/>
        <p:cNvGrpSpPr/>
        <p:nvPr/>
      </p:nvGrpSpPr>
      <p:grpSpPr>
        <a:xfrm>
          <a:off x="0" y="0"/>
          <a:ext cx="0" cy="0"/>
          <a:chOff x="0" y="0"/>
          <a:chExt cx="0" cy="0"/>
        </a:xfrm>
      </p:grpSpPr>
      <p:sp>
        <p:nvSpPr>
          <p:cNvPr id="8" name="Text Placeholder 5"/>
          <p:cNvSpPr txBox="1"/>
          <p:nvPr/>
        </p:nvSpPr>
        <p:spPr>
          <a:xfrm>
            <a:off x="2143124" y="6270192"/>
            <a:ext cx="8127417"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National Center for Chronic Disease Prevention and Health Promotion</a:t>
            </a:r>
          </a:p>
        </p:txBody>
      </p:sp>
      <p:sp>
        <p:nvSpPr>
          <p:cNvPr id="11" name="Text Placeholder 6"/>
          <p:cNvSpPr txBox="1"/>
          <p:nvPr/>
        </p:nvSpPr>
        <p:spPr>
          <a:xfrm>
            <a:off x="2143125" y="6451727"/>
            <a:ext cx="8127416"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solidFill>
                  <a:srgbClr val="333333"/>
                </a:solidFill>
              </a:rPr>
              <a:t>Division of Diabetes Translation</a:t>
            </a:r>
          </a:p>
        </p:txBody>
      </p:sp>
      <p:sp>
        <p:nvSpPr>
          <p:cNvPr id="13" name="Rectangle 12" descr="Map Image" title="Map Image"/>
          <p:cNvSpPr>
            <a:spLocks noChangeAspect="1"/>
          </p:cNvSpPr>
          <p:nvPr/>
        </p:nvSpPr>
        <p:spPr>
          <a:xfrm>
            <a:off x="437662" y="742951"/>
            <a:ext cx="6574536" cy="48006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3" descr="Title" title="Title"/>
          <p:cNvSpPr>
            <a:spLocks noGrp="1"/>
          </p:cNvSpPr>
          <p:nvPr>
            <p:ph type="title"/>
          </p:nvPr>
        </p:nvSpPr>
        <p:spPr>
          <a:xfrm>
            <a:off x="437663" y="132865"/>
            <a:ext cx="8334862" cy="492125"/>
          </a:xfrm>
        </p:spPr>
        <p:txBody>
          <a:bodyPr/>
          <a:lstStyle/>
          <a:p>
            <a:r>
              <a:rPr lang="en-US" sz="1200">
                <a:latin typeface="Calibri" pitchFamily="34" charset="0"/>
              </a:rPr>
              <a:t>Diagnosed Diabetes, Age-Adjusted Percentage, Adults with Diabetes - U.S. States, 2006</a:t>
            </a:r>
          </a:p>
        </p:txBody>
      </p:sp>
      <p:sp>
        <p:nvSpPr>
          <p:cNvPr id="19" name="Rectangle 18"/>
          <p:cNvSpPr/>
          <p:nvPr/>
        </p:nvSpPr>
        <p:spPr>
          <a:xfrm>
            <a:off x="355625" y="6127736"/>
            <a:ext cx="8458200" cy="195858"/>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sz="800" b="1" i="0" u="none" strike="noStrike" kern="0" cap="none" spc="0" normalizeH="0" baseline="0" noProof="0">
                <a:ln>
                  <a:noFill/>
                </a:ln>
                <a:solidFill>
                  <a:srgbClr val="002060"/>
                </a:solidFill>
                <a:effectLst/>
                <a:uLnTx/>
                <a:uFillTx/>
              </a:rPr>
              <a:t>Disclaimer: </a:t>
            </a:r>
            <a:r>
              <a:rPr kumimoji="0" lang="en-US" sz="800" b="0" i="0" u="none" strike="noStrike" kern="0" cap="none" spc="0" normalizeH="0" baseline="0" noProof="0">
                <a:ln>
                  <a:noFill/>
                </a:ln>
                <a:solidFill>
                  <a:srgbClr val="002060"/>
                </a:solidFill>
                <a:effectLst/>
                <a:uLnTx/>
                <a:uFillTx/>
              </a:rPr>
              <a:t>This is a user-generated report. The findings and conclusions are those of the user and do not necessarily represent the views of the CDC.</a:t>
            </a:r>
          </a:p>
        </p:txBody>
      </p:sp>
      <p:sp>
        <p:nvSpPr>
          <p:cNvPr id="24" name="Rectangle 23" descr="Legend Image" title="Legend Image"/>
          <p:cNvSpPr/>
          <p:nvPr/>
        </p:nvSpPr>
        <p:spPr>
          <a:xfrm>
            <a:off x="7013941" y="1096028"/>
            <a:ext cx="1799884" cy="4898593"/>
          </a:xfrm>
          <a:prstGeom prst="rect">
            <a:avLst/>
          </a:prstGeom>
          <a:blipFill>
            <a:blip r:embed="rId5"/>
            <a:stretch>
              <a:fillRect/>
            </a:stretch>
          </a:bli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4" name="Text Placeholder 8"/>
          <p:cNvSpPr txBox="1"/>
          <p:nvPr/>
        </p:nvSpPr>
        <p:spPr bwMode="auto">
          <a:xfrm>
            <a:off x="742462" y="5899371"/>
            <a:ext cx="1489750" cy="294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0"/>
              </a:lnSpc>
              <a:spcBef>
                <a:spcPct val="20000"/>
              </a:spcBef>
              <a:buFont typeface="Arial"/>
              <a:buNone/>
            </a:pPr>
            <a:r>
              <a:rPr lang="en-US" sz="1000" u="sng" kern="0">
                <a:solidFill>
                  <a:srgbClr val="002060"/>
                </a:solidFill>
                <a:latin typeface="+mn-lt"/>
                <a:hlinkClick r:id="rId6"/>
              </a:rPr>
              <a:t>www.cdc.gov/diabetes</a:t>
            </a:r>
            <a:r>
              <a:rPr lang="en-US" sz="1000" u="sng" kern="0">
                <a:solidFill>
                  <a:srgbClr val="002060"/>
                </a:solidFill>
                <a:latin typeface="+mn-lt"/>
              </a:rPr>
              <a:t>/data</a:t>
            </a:r>
          </a:p>
        </p:txBody>
      </p:sp>
      <p:sp>
        <p:nvSpPr>
          <p:cNvPr id="15" name="Rectangle 14"/>
          <p:cNvSpPr/>
          <p:nvPr/>
        </p:nvSpPr>
        <p:spPr>
          <a:xfrm>
            <a:off x="353906" y="5994621"/>
            <a:ext cx="582220"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r>
              <a:rPr lang="en-US" sz="800" b="1" kern="0">
                <a:solidFill>
                  <a:srgbClr val="002060"/>
                </a:solidFill>
              </a:rPr>
              <a:t>Source:</a:t>
            </a:r>
            <a:endParaRPr kumimoji="0" lang="en-US" sz="800" b="0" i="0" u="none" strike="noStrike" kern="0" cap="none" spc="0" normalizeH="0" baseline="0" noProof="0">
              <a:ln>
                <a:noFill/>
              </a:ln>
              <a:solidFill>
                <a:srgbClr val="002060"/>
              </a:solidFill>
              <a:effectLst/>
              <a:uLnTx/>
              <a:uFillTx/>
            </a:endParaRPr>
          </a:p>
        </p:txBody>
      </p:sp>
      <p:sp>
        <p:nvSpPr>
          <p:cNvPr id="2" name="TextBox 1" descr="LegendTitle" title="LegendTitle"/>
          <p:cNvSpPr txBox="1"/>
          <p:nvPr/>
        </p:nvSpPr>
        <p:spPr>
          <a:xfrm>
            <a:off x="6925092" y="842112"/>
            <a:ext cx="2839159" cy="251711"/>
          </a:xfrm>
          <a:prstGeom prst="rect">
            <a:avLst/>
          </a:prstGeom>
          <a:noFill/>
        </p:spPr>
        <p:txBody>
          <a:bodyPr wrap="square" rtlCol="0">
            <a:spAutoFit/>
          </a:bodyPr>
          <a:lstStyle/>
          <a:p>
            <a:r>
              <a:rPr lang="en-US" sz="1050">
                <a:solidFill>
                  <a:schemeClr val="accent6">
                    <a:lumMod val="10000"/>
                  </a:schemeClr>
                </a:solidFill>
                <a:latin typeface="Calibri" pitchFamily="34" charset="0"/>
              </a:rPr>
              <a:t>Percentage ( Natural Breaks ) </a:t>
            </a:r>
          </a:p>
        </p:txBody>
      </p:sp>
      <p:sp>
        <p:nvSpPr>
          <p:cNvPr id="4" name="TextBox 3"/>
          <p:cNvSpPr txBox="1"/>
          <p:nvPr/>
        </p:nvSpPr>
        <p:spPr>
          <a:xfrm>
            <a:off x="6925092" y="5543551"/>
            <a:ext cx="1847433" cy="461665"/>
          </a:xfrm>
          <a:prstGeom prst="rect">
            <a:avLst/>
          </a:prstGeom>
          <a:noFill/>
        </p:spPr>
        <p:txBody>
          <a:bodyPr wrap="square" rtlCol="0">
            <a:spAutoFit/>
          </a:bodyPr>
          <a:lstStyle/>
          <a:p>
            <a:r>
              <a:rPr lang="en-US" sz="2400"/>
              <a:t>2006 Data</a:t>
            </a:r>
          </a:p>
        </p:txBody>
      </p:sp>
      <p:sp>
        <p:nvSpPr>
          <p:cNvPr id="5" name="TextBox 4"/>
          <p:cNvSpPr txBox="1"/>
          <p:nvPr/>
        </p:nvSpPr>
        <p:spPr>
          <a:xfrm>
            <a:off x="2832100" y="624990"/>
            <a:ext cx="2946400" cy="461665"/>
          </a:xfrm>
          <a:prstGeom prst="rect">
            <a:avLst/>
          </a:prstGeom>
          <a:noFill/>
        </p:spPr>
        <p:txBody>
          <a:bodyPr wrap="square" rtlCol="0">
            <a:spAutoFit/>
          </a:bodyPr>
          <a:lstStyle/>
          <a:p>
            <a:r>
              <a:rPr lang="en-US" sz="2400" dirty="0"/>
              <a:t>Diabetes Prevalence</a:t>
            </a:r>
          </a:p>
        </p:txBody>
      </p:sp>
    </p:spTree>
  </p:cSld>
  <p:clrMapOvr>
    <a:masterClrMapping/>
  </p:clrMapOvr>
  <mc:AlternateContent xmlns:mc="http://schemas.openxmlformats.org/markup-compatibility/2006" xmlns:p14="http://schemas.microsoft.com/office/powerpoint/2010/main">
    <mc:Choice Requires="p14">
      <p:transition p14:dur="0"/>
    </mc:Choice>
    <mc:Fallback xmlns:p15="http://schemas.microsoft.com/office/powerpoint/2012/main"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a:stretch>
        </a:blipFill>
        <a:effectLst/>
      </p:bgPr>
    </p:bg>
    <p:spTree>
      <p:nvGrpSpPr>
        <p:cNvPr id="1" name=""/>
        <p:cNvGrpSpPr/>
        <p:nvPr/>
      </p:nvGrpSpPr>
      <p:grpSpPr>
        <a:xfrm>
          <a:off x="0" y="0"/>
          <a:ext cx="0" cy="0"/>
          <a:chOff x="0" y="0"/>
          <a:chExt cx="0" cy="0"/>
        </a:xfrm>
      </p:grpSpPr>
      <p:sp>
        <p:nvSpPr>
          <p:cNvPr id="8" name="Text Placeholder 5"/>
          <p:cNvSpPr txBox="1"/>
          <p:nvPr/>
        </p:nvSpPr>
        <p:spPr>
          <a:xfrm>
            <a:off x="2143124" y="6270192"/>
            <a:ext cx="8127417"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National Center for Chronic Disease Prevention and Health Promotion</a:t>
            </a:r>
          </a:p>
        </p:txBody>
      </p:sp>
      <p:sp>
        <p:nvSpPr>
          <p:cNvPr id="11" name="Text Placeholder 6"/>
          <p:cNvSpPr txBox="1"/>
          <p:nvPr/>
        </p:nvSpPr>
        <p:spPr>
          <a:xfrm>
            <a:off x="2143125" y="6451727"/>
            <a:ext cx="8127416"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solidFill>
                  <a:srgbClr val="333333"/>
                </a:solidFill>
              </a:rPr>
              <a:t>Division of Diabetes Translation</a:t>
            </a:r>
          </a:p>
        </p:txBody>
      </p:sp>
      <p:sp>
        <p:nvSpPr>
          <p:cNvPr id="13" name="Rectangle 12" descr="Map Image" title="Map Image"/>
          <p:cNvSpPr>
            <a:spLocks noChangeAspect="1"/>
          </p:cNvSpPr>
          <p:nvPr/>
        </p:nvSpPr>
        <p:spPr>
          <a:xfrm>
            <a:off x="439405" y="954896"/>
            <a:ext cx="6574536" cy="509001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3" descr="Title" title="Title"/>
          <p:cNvSpPr>
            <a:spLocks noGrp="1"/>
          </p:cNvSpPr>
          <p:nvPr>
            <p:ph type="title"/>
          </p:nvPr>
        </p:nvSpPr>
        <p:spPr>
          <a:xfrm>
            <a:off x="437663" y="132865"/>
            <a:ext cx="8334862" cy="492125"/>
          </a:xfrm>
        </p:spPr>
        <p:txBody>
          <a:bodyPr/>
          <a:lstStyle/>
          <a:p>
            <a:r>
              <a:rPr lang="en-US" sz="1200">
                <a:latin typeface="Calibri" pitchFamily="34" charset="0"/>
              </a:rPr>
              <a:t>Diagnosed Diabetes, Age-Adjusted Percentage, Adults with Diabetes - U.S. States, 2016</a:t>
            </a:r>
          </a:p>
        </p:txBody>
      </p:sp>
      <p:sp>
        <p:nvSpPr>
          <p:cNvPr id="19" name="Rectangle 18"/>
          <p:cNvSpPr/>
          <p:nvPr/>
        </p:nvSpPr>
        <p:spPr>
          <a:xfrm>
            <a:off x="355625" y="6127736"/>
            <a:ext cx="8458200" cy="195858"/>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sz="800" b="1" i="0" u="none" strike="noStrike" kern="0" cap="none" spc="0" normalizeH="0" baseline="0" noProof="0">
                <a:ln>
                  <a:noFill/>
                </a:ln>
                <a:solidFill>
                  <a:srgbClr val="002060"/>
                </a:solidFill>
                <a:effectLst/>
                <a:uLnTx/>
                <a:uFillTx/>
              </a:rPr>
              <a:t>Disclaimer: </a:t>
            </a:r>
            <a:r>
              <a:rPr kumimoji="0" lang="en-US" sz="800" b="0" i="0" u="none" strike="noStrike" kern="0" cap="none" spc="0" normalizeH="0" baseline="0" noProof="0">
                <a:ln>
                  <a:noFill/>
                </a:ln>
                <a:solidFill>
                  <a:srgbClr val="002060"/>
                </a:solidFill>
                <a:effectLst/>
                <a:uLnTx/>
                <a:uFillTx/>
              </a:rPr>
              <a:t>This is a user-generated report. The findings and conclusions are those of the user and do not necessarily represent the views of the CDC.</a:t>
            </a:r>
          </a:p>
        </p:txBody>
      </p:sp>
      <p:sp>
        <p:nvSpPr>
          <p:cNvPr id="24" name="Rectangle 23" descr="Legend Image" title="Legend Image"/>
          <p:cNvSpPr/>
          <p:nvPr/>
        </p:nvSpPr>
        <p:spPr>
          <a:xfrm>
            <a:off x="7013941" y="1096028"/>
            <a:ext cx="1799884" cy="4898593"/>
          </a:xfrm>
          <a:prstGeom prst="rect">
            <a:avLst/>
          </a:prstGeom>
          <a:blipFill>
            <a:blip r:embed="rId5"/>
            <a:stretch>
              <a:fillRect/>
            </a:stretch>
          </a:bli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4" name="Text Placeholder 8"/>
          <p:cNvSpPr txBox="1"/>
          <p:nvPr/>
        </p:nvSpPr>
        <p:spPr bwMode="auto">
          <a:xfrm>
            <a:off x="742462" y="5899371"/>
            <a:ext cx="1489750" cy="2942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0"/>
              </a:lnSpc>
              <a:spcBef>
                <a:spcPct val="20000"/>
              </a:spcBef>
              <a:buFont typeface="Arial"/>
              <a:buNone/>
            </a:pPr>
            <a:r>
              <a:rPr lang="en-US" sz="800" u="sng" kern="0">
                <a:solidFill>
                  <a:srgbClr val="002060"/>
                </a:solidFill>
                <a:latin typeface="+mn-lt"/>
                <a:hlinkClick r:id="rId6"/>
              </a:rPr>
              <a:t>www.cdc.gov/diabetes</a:t>
            </a:r>
            <a:r>
              <a:rPr lang="en-US" sz="800" u="sng" kern="0">
                <a:solidFill>
                  <a:srgbClr val="002060"/>
                </a:solidFill>
                <a:latin typeface="+mn-lt"/>
              </a:rPr>
              <a:t>/data</a:t>
            </a:r>
          </a:p>
        </p:txBody>
      </p:sp>
      <p:sp>
        <p:nvSpPr>
          <p:cNvPr id="15" name="Rectangle 14"/>
          <p:cNvSpPr/>
          <p:nvPr/>
        </p:nvSpPr>
        <p:spPr>
          <a:xfrm>
            <a:off x="353906" y="5994621"/>
            <a:ext cx="582220"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ct val="0"/>
              </a:spcBef>
              <a:spcAft>
                <a:spcPct val="0"/>
              </a:spcAft>
              <a:buClrTx/>
              <a:buSzTx/>
              <a:buFontTx/>
              <a:buNone/>
              <a:defRPr/>
            </a:pPr>
            <a:r>
              <a:rPr lang="en-US" sz="800" b="1" kern="0">
                <a:solidFill>
                  <a:srgbClr val="002060"/>
                </a:solidFill>
              </a:rPr>
              <a:t>Source:</a:t>
            </a:r>
            <a:endParaRPr kumimoji="0" lang="en-US" sz="800" b="0" i="0" u="none" strike="noStrike" kern="0" cap="none" spc="0" normalizeH="0" baseline="0" noProof="0">
              <a:ln>
                <a:noFill/>
              </a:ln>
              <a:solidFill>
                <a:srgbClr val="002060"/>
              </a:solidFill>
              <a:effectLst/>
              <a:uLnTx/>
              <a:uFillTx/>
            </a:endParaRPr>
          </a:p>
        </p:txBody>
      </p:sp>
      <p:sp>
        <p:nvSpPr>
          <p:cNvPr id="2" name="TextBox 1" descr="LegendTitle" title="LegendTitle"/>
          <p:cNvSpPr txBox="1"/>
          <p:nvPr/>
        </p:nvSpPr>
        <p:spPr>
          <a:xfrm>
            <a:off x="6925092" y="842112"/>
            <a:ext cx="2839159" cy="251711"/>
          </a:xfrm>
          <a:prstGeom prst="rect">
            <a:avLst/>
          </a:prstGeom>
          <a:noFill/>
        </p:spPr>
        <p:txBody>
          <a:bodyPr wrap="square" rtlCol="0">
            <a:spAutoFit/>
          </a:bodyPr>
          <a:lstStyle/>
          <a:p>
            <a:r>
              <a:rPr lang="en-US" sz="1050">
                <a:solidFill>
                  <a:schemeClr val="accent6">
                    <a:lumMod val="10000"/>
                  </a:schemeClr>
                </a:solidFill>
                <a:latin typeface="Calibri" pitchFamily="34" charset="0"/>
              </a:rPr>
              <a:t>Percentage ( Natural Breaks ) </a:t>
            </a:r>
          </a:p>
        </p:txBody>
      </p:sp>
      <p:sp>
        <p:nvSpPr>
          <p:cNvPr id="3" name="TextBox 2"/>
          <p:cNvSpPr txBox="1"/>
          <p:nvPr/>
        </p:nvSpPr>
        <p:spPr>
          <a:xfrm>
            <a:off x="6667500" y="5358885"/>
            <a:ext cx="1866900" cy="461665"/>
          </a:xfrm>
          <a:prstGeom prst="rect">
            <a:avLst/>
          </a:prstGeom>
          <a:noFill/>
        </p:spPr>
        <p:txBody>
          <a:bodyPr wrap="square" rtlCol="0">
            <a:spAutoFit/>
          </a:bodyPr>
          <a:lstStyle/>
          <a:p>
            <a:r>
              <a:rPr lang="en-US" sz="2400"/>
              <a:t>2016 Data</a:t>
            </a:r>
          </a:p>
        </p:txBody>
      </p:sp>
      <p:sp>
        <p:nvSpPr>
          <p:cNvPr id="4" name="TextBox 3"/>
          <p:cNvSpPr txBox="1"/>
          <p:nvPr/>
        </p:nvSpPr>
        <p:spPr>
          <a:xfrm>
            <a:off x="2679700" y="624990"/>
            <a:ext cx="3314700" cy="738664"/>
          </a:xfrm>
          <a:prstGeom prst="rect">
            <a:avLst/>
          </a:prstGeom>
          <a:noFill/>
        </p:spPr>
        <p:txBody>
          <a:bodyPr wrap="square" rtlCol="0">
            <a:spAutoFit/>
          </a:bodyPr>
          <a:lstStyle/>
          <a:p>
            <a:r>
              <a:rPr lang="en-US" sz="2400" dirty="0"/>
              <a:t>Diabetes Prevalence</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p15="http://schemas.microsoft.com/office/powerpoint/2012/main"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d_all 2013-1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606" y="673100"/>
            <a:ext cx="8876794" cy="6184900"/>
          </a:xfrm>
          <a:prstGeom prst="rect">
            <a:avLst/>
          </a:prstGeom>
        </p:spPr>
      </p:pic>
    </p:spTree>
    <p:extLst>
      <p:ext uri="{BB962C8B-B14F-4D97-AF65-F5344CB8AC3E}">
        <p14:creationId xmlns:p14="http://schemas.microsoft.com/office/powerpoint/2010/main" val="1802965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SCSCha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5700"/>
            <a:ext cx="9144000" cy="5702300"/>
          </a:xfrm>
          <a:prstGeom prst="rect">
            <a:avLst/>
          </a:prstGeom>
        </p:spPr>
      </p:pic>
    </p:spTree>
    <p:extLst>
      <p:ext uri="{BB962C8B-B14F-4D97-AF65-F5344CB8AC3E}">
        <p14:creationId xmlns:p14="http://schemas.microsoft.com/office/powerpoint/2010/main" val="3263449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9731"/>
          </a:xfrm>
        </p:spPr>
        <p:txBody>
          <a:bodyPr>
            <a:normAutofit/>
          </a:bodyPr>
          <a:lstStyle/>
          <a:p>
            <a:r>
              <a:rPr lang="en-US" sz="3600" dirty="0"/>
              <a:t>Conference Overview</a:t>
            </a:r>
          </a:p>
        </p:txBody>
      </p:sp>
      <p:graphicFrame>
        <p:nvGraphicFramePr>
          <p:cNvPr id="5" name="Content Placeholder 2">
            <a:extLst>
              <a:ext uri="{FF2B5EF4-FFF2-40B4-BE49-F238E27FC236}">
                <a16:creationId xmlns:a16="http://schemas.microsoft.com/office/drawing/2014/main" id="{5FACA5F5-C8AE-4587-8462-F4FF7061A804}"/>
              </a:ext>
            </a:extLst>
          </p:cNvPr>
          <p:cNvGraphicFramePr>
            <a:graphicFrameLocks noGrp="1"/>
          </p:cNvGraphicFramePr>
          <p:nvPr>
            <p:ph idx="1"/>
            <p:extLst>
              <p:ext uri="{D42A27DB-BD31-4B8C-83A1-F6EECF244321}">
                <p14:modId xmlns:p14="http://schemas.microsoft.com/office/powerpoint/2010/main" val="2532499069"/>
              </p:ext>
            </p:extLst>
          </p:nvPr>
        </p:nvGraphicFramePr>
        <p:xfrm>
          <a:off x="457200" y="2004646"/>
          <a:ext cx="8229600" cy="4384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103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a9d637839788.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549400"/>
            <a:ext cx="6248400" cy="3759200"/>
          </a:xfrm>
          <a:prstGeom prst="rect">
            <a:avLst/>
          </a:prstGeom>
        </p:spPr>
      </p:pic>
    </p:spTree>
    <p:extLst>
      <p:ext uri="{BB962C8B-B14F-4D97-AF65-F5344CB8AC3E}">
        <p14:creationId xmlns:p14="http://schemas.microsoft.com/office/powerpoint/2010/main" val="3278117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une14_data-feature_bentley_fig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00" y="1384300"/>
            <a:ext cx="7493000" cy="5219700"/>
          </a:xfrm>
          <a:prstGeom prst="rect">
            <a:avLst/>
          </a:prstGeom>
        </p:spPr>
      </p:pic>
    </p:spTree>
    <p:extLst>
      <p:ext uri="{BB962C8B-B14F-4D97-AF65-F5344CB8AC3E}">
        <p14:creationId xmlns:p14="http://schemas.microsoft.com/office/powerpoint/2010/main" val="1337645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57300" y="1066800"/>
            <a:ext cx="6616700" cy="4711700"/>
          </a:xfrm>
          <a:prstGeom prst="rect">
            <a:avLst/>
          </a:prstGeom>
        </p:spPr>
      </p:pic>
    </p:spTree>
    <p:extLst>
      <p:ext uri="{BB962C8B-B14F-4D97-AF65-F5344CB8AC3E}">
        <p14:creationId xmlns:p14="http://schemas.microsoft.com/office/powerpoint/2010/main" val="985083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Standard American Diseases</a:t>
            </a:r>
          </a:p>
        </p:txBody>
      </p:sp>
      <p:sp>
        <p:nvSpPr>
          <p:cNvPr id="3" name="Content Placeholder 2"/>
          <p:cNvSpPr>
            <a:spLocks noGrp="1"/>
          </p:cNvSpPr>
          <p:nvPr>
            <p:ph idx="1"/>
          </p:nvPr>
        </p:nvSpPr>
        <p:spPr>
          <a:xfrm>
            <a:off x="2906702" y="2370019"/>
            <a:ext cx="5495936" cy="4142839"/>
          </a:xfrm>
        </p:spPr>
        <p:txBody>
          <a:bodyPr>
            <a:normAutofit fontScale="77500" lnSpcReduction="20000"/>
          </a:bodyPr>
          <a:lstStyle/>
          <a:p>
            <a:pPr>
              <a:lnSpc>
                <a:spcPct val="120000"/>
              </a:lnSpc>
              <a:spcBef>
                <a:spcPts val="1400"/>
              </a:spcBef>
            </a:pPr>
            <a:r>
              <a:rPr lang="en-US" sz="2800" dirty="0"/>
              <a:t>Allergies</a:t>
            </a:r>
          </a:p>
          <a:p>
            <a:pPr>
              <a:lnSpc>
                <a:spcPct val="120000"/>
              </a:lnSpc>
              <a:spcBef>
                <a:spcPts val="1400"/>
              </a:spcBef>
            </a:pPr>
            <a:r>
              <a:rPr lang="en-US" sz="2800" dirty="0"/>
              <a:t>Diabetes</a:t>
            </a:r>
          </a:p>
          <a:p>
            <a:pPr>
              <a:lnSpc>
                <a:spcPct val="120000"/>
              </a:lnSpc>
              <a:spcBef>
                <a:spcPts val="1400"/>
              </a:spcBef>
            </a:pPr>
            <a:r>
              <a:rPr lang="en-US" sz="2800" dirty="0"/>
              <a:t>Heart Disease</a:t>
            </a:r>
          </a:p>
          <a:p>
            <a:pPr>
              <a:lnSpc>
                <a:spcPct val="120000"/>
              </a:lnSpc>
              <a:spcBef>
                <a:spcPts val="1400"/>
              </a:spcBef>
            </a:pPr>
            <a:r>
              <a:rPr lang="en-US" sz="2800" dirty="0"/>
              <a:t>Cancers</a:t>
            </a:r>
          </a:p>
          <a:p>
            <a:pPr>
              <a:lnSpc>
                <a:spcPct val="120000"/>
              </a:lnSpc>
              <a:spcBef>
                <a:spcPts val="1400"/>
              </a:spcBef>
            </a:pPr>
            <a:r>
              <a:rPr lang="en-US" sz="2800" dirty="0"/>
              <a:t>Alzheimer’s Disease</a:t>
            </a:r>
          </a:p>
          <a:p>
            <a:pPr>
              <a:lnSpc>
                <a:spcPct val="120000"/>
              </a:lnSpc>
              <a:spcBef>
                <a:spcPts val="1400"/>
              </a:spcBef>
            </a:pPr>
            <a:r>
              <a:rPr lang="en-US" sz="2800" dirty="0"/>
              <a:t>Parkinsonism</a:t>
            </a:r>
          </a:p>
          <a:p>
            <a:pPr>
              <a:lnSpc>
                <a:spcPct val="120000"/>
              </a:lnSpc>
              <a:spcBef>
                <a:spcPts val="1400"/>
              </a:spcBef>
            </a:pPr>
            <a:r>
              <a:rPr lang="en-US" sz="2800" dirty="0"/>
              <a:t>Arthritis</a:t>
            </a:r>
          </a:p>
          <a:p>
            <a:pPr>
              <a:lnSpc>
                <a:spcPct val="120000"/>
              </a:lnSpc>
              <a:spcBef>
                <a:spcPts val="1400"/>
              </a:spcBef>
            </a:pPr>
            <a:r>
              <a:rPr lang="en-US" sz="2800" dirty="0"/>
              <a:t>GERD</a:t>
            </a:r>
          </a:p>
        </p:txBody>
      </p:sp>
    </p:spTree>
    <p:extLst>
      <p:ext uri="{BB962C8B-B14F-4D97-AF65-F5344CB8AC3E}">
        <p14:creationId xmlns:p14="http://schemas.microsoft.com/office/powerpoint/2010/main" val="3956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601" y="381000"/>
            <a:ext cx="4013200" cy="1190283"/>
          </a:xfrm>
        </p:spPr>
        <p:txBody>
          <a:bodyPr/>
          <a:lstStyle/>
          <a:p>
            <a:r>
              <a:rPr lang="en-US" sz="3600" dirty="0">
                <a:solidFill>
                  <a:srgbClr val="595959"/>
                </a:solidFill>
              </a:rPr>
              <a:t>Digestive Disease Epidemic</a:t>
            </a:r>
          </a:p>
        </p:txBody>
      </p:sp>
      <p:sp>
        <p:nvSpPr>
          <p:cNvPr id="3" name="Text Placeholder 2"/>
          <p:cNvSpPr>
            <a:spLocks noGrp="1"/>
          </p:cNvSpPr>
          <p:nvPr>
            <p:ph type="body" sz="half" idx="2"/>
          </p:nvPr>
        </p:nvSpPr>
        <p:spPr>
          <a:xfrm>
            <a:off x="5051425" y="1571283"/>
            <a:ext cx="3635375" cy="4988827"/>
          </a:xfrm>
        </p:spPr>
        <p:txBody>
          <a:bodyPr>
            <a:noAutofit/>
          </a:bodyPr>
          <a:lstStyle/>
          <a:p>
            <a:pPr marL="342900" indent="-342900">
              <a:buFont typeface="Arial"/>
              <a:buChar char="•"/>
            </a:pPr>
            <a:r>
              <a:rPr lang="en-US" sz="2300" dirty="0"/>
              <a:t>GERD</a:t>
            </a:r>
          </a:p>
          <a:p>
            <a:pPr marL="342900" indent="-342900">
              <a:buFont typeface="Arial"/>
              <a:buChar char="•"/>
            </a:pPr>
            <a:r>
              <a:rPr lang="en-US" sz="2300" dirty="0" err="1"/>
              <a:t>Eosinophillic</a:t>
            </a:r>
            <a:r>
              <a:rPr lang="en-US" sz="2300" dirty="0"/>
              <a:t> esophagitis</a:t>
            </a:r>
          </a:p>
          <a:p>
            <a:pPr marL="342900" indent="-342900">
              <a:buFont typeface="Arial"/>
              <a:buChar char="•"/>
            </a:pPr>
            <a:r>
              <a:rPr lang="en-US" sz="2300" dirty="0"/>
              <a:t>IBS</a:t>
            </a:r>
          </a:p>
          <a:p>
            <a:pPr marL="342900" indent="-342900">
              <a:buFont typeface="Arial"/>
              <a:buChar char="•"/>
            </a:pPr>
            <a:r>
              <a:rPr lang="en-US" sz="2300" dirty="0"/>
              <a:t>Celiac Disease &amp; Gluten-related disorders</a:t>
            </a:r>
          </a:p>
          <a:p>
            <a:pPr marL="342900" indent="-342900">
              <a:buFont typeface="Arial"/>
              <a:buChar char="•"/>
            </a:pPr>
            <a:r>
              <a:rPr lang="en-US" sz="2300" dirty="0"/>
              <a:t>Diverticular Disease</a:t>
            </a:r>
          </a:p>
          <a:p>
            <a:pPr marL="342900" indent="-342900">
              <a:buFont typeface="Arial"/>
              <a:buChar char="•"/>
            </a:pPr>
            <a:r>
              <a:rPr lang="en-US" sz="2300" dirty="0"/>
              <a:t>Inflammatory Bowel</a:t>
            </a:r>
          </a:p>
          <a:p>
            <a:pPr marL="342900" indent="-342900">
              <a:buFont typeface="Arial"/>
              <a:buChar char="•"/>
            </a:pPr>
            <a:r>
              <a:rPr lang="en-US" sz="2300" dirty="0"/>
              <a:t>GI Cancers</a:t>
            </a:r>
          </a:p>
          <a:p>
            <a:pPr marL="342900" indent="-342900">
              <a:buFont typeface="Arial"/>
              <a:buChar char="•"/>
            </a:pPr>
            <a:r>
              <a:rPr lang="en-US" sz="2300" dirty="0"/>
              <a:t>Gallstones</a:t>
            </a:r>
          </a:p>
          <a:p>
            <a:pPr marL="342900" indent="-342900">
              <a:buFont typeface="Arial"/>
              <a:buChar char="•"/>
            </a:pPr>
            <a:r>
              <a:rPr lang="en-US" sz="2300" dirty="0"/>
              <a:t>Liver Disease(NASH)</a:t>
            </a:r>
          </a:p>
        </p:txBody>
      </p:sp>
      <p:pic>
        <p:nvPicPr>
          <p:cNvPr id="5" name="Picture Placeholder 4"/>
          <p:cNvPicPr>
            <a:picLocks noGrp="1" noChangeAspect="1"/>
          </p:cNvPicPr>
          <p:nvPr>
            <p:ph type="pic" sz="quarter" idx="13"/>
          </p:nvPr>
        </p:nvPicPr>
        <p:blipFill>
          <a:blip r:embed="rId3"/>
          <a:srcRect l="16719" r="16719"/>
          <a:stretch>
            <a:fillRect/>
          </a:stretch>
        </p:blipFill>
        <p:spPr>
          <a:xfrm>
            <a:off x="228600" y="1155700"/>
            <a:ext cx="4267200" cy="4267200"/>
          </a:xfrm>
        </p:spPr>
      </p:pic>
    </p:spTree>
    <p:extLst>
      <p:ext uri="{BB962C8B-B14F-4D97-AF65-F5344CB8AC3E}">
        <p14:creationId xmlns:p14="http://schemas.microsoft.com/office/powerpoint/2010/main" val="2892606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a:t>Body System Dysfunction</a:t>
            </a:r>
          </a:p>
        </p:txBody>
      </p:sp>
      <p:sp>
        <p:nvSpPr>
          <p:cNvPr id="6" name="Content Placeholder 5"/>
          <p:cNvSpPr>
            <a:spLocks noGrp="1"/>
          </p:cNvSpPr>
          <p:nvPr>
            <p:ph idx="1"/>
          </p:nvPr>
        </p:nvSpPr>
        <p:spPr>
          <a:xfrm>
            <a:off x="2463799" y="2291456"/>
            <a:ext cx="5938839" cy="4072244"/>
          </a:xfrm>
        </p:spPr>
        <p:txBody>
          <a:bodyPr>
            <a:noAutofit/>
          </a:bodyPr>
          <a:lstStyle/>
          <a:p>
            <a:pPr>
              <a:lnSpc>
                <a:spcPct val="60000"/>
              </a:lnSpc>
            </a:pPr>
            <a:r>
              <a:rPr lang="en-US" sz="2300" dirty="0"/>
              <a:t>Neurological/Nervous System</a:t>
            </a:r>
          </a:p>
          <a:p>
            <a:pPr>
              <a:lnSpc>
                <a:spcPct val="60000"/>
              </a:lnSpc>
            </a:pPr>
            <a:r>
              <a:rPr lang="en-US" sz="2300" dirty="0"/>
              <a:t>Respiratory System</a:t>
            </a:r>
          </a:p>
          <a:p>
            <a:pPr>
              <a:lnSpc>
                <a:spcPct val="60000"/>
              </a:lnSpc>
            </a:pPr>
            <a:r>
              <a:rPr lang="en-US" sz="2300" dirty="0"/>
              <a:t>Cardiovascular System</a:t>
            </a:r>
          </a:p>
          <a:p>
            <a:pPr>
              <a:lnSpc>
                <a:spcPct val="60000"/>
              </a:lnSpc>
            </a:pPr>
            <a:r>
              <a:rPr lang="en-US" sz="2300" dirty="0"/>
              <a:t>Gastrointestinal System</a:t>
            </a:r>
          </a:p>
          <a:p>
            <a:pPr>
              <a:lnSpc>
                <a:spcPct val="60000"/>
              </a:lnSpc>
            </a:pPr>
            <a:r>
              <a:rPr lang="en-US" sz="2500" b="1" dirty="0"/>
              <a:t>Musculoskeletal System</a:t>
            </a:r>
          </a:p>
          <a:p>
            <a:pPr>
              <a:lnSpc>
                <a:spcPct val="60000"/>
              </a:lnSpc>
            </a:pPr>
            <a:r>
              <a:rPr lang="en-US" sz="2300" dirty="0"/>
              <a:t>Endocrine System</a:t>
            </a:r>
          </a:p>
          <a:p>
            <a:pPr>
              <a:lnSpc>
                <a:spcPct val="60000"/>
              </a:lnSpc>
            </a:pPr>
            <a:r>
              <a:rPr lang="en-US" sz="2300" dirty="0"/>
              <a:t>Immune System</a:t>
            </a:r>
          </a:p>
          <a:p>
            <a:pPr>
              <a:lnSpc>
                <a:spcPct val="60000"/>
              </a:lnSpc>
            </a:pPr>
            <a:r>
              <a:rPr lang="en-US" sz="2300" dirty="0"/>
              <a:t>Genitourinary System</a:t>
            </a:r>
          </a:p>
          <a:p>
            <a:pPr>
              <a:lnSpc>
                <a:spcPct val="60000"/>
              </a:lnSpc>
            </a:pPr>
            <a:r>
              <a:rPr lang="en-US" sz="2300" dirty="0"/>
              <a:t>Dermatological System</a:t>
            </a:r>
          </a:p>
        </p:txBody>
      </p:sp>
    </p:spTree>
    <p:extLst>
      <p:ext uri="{BB962C8B-B14F-4D97-AF65-F5344CB8AC3E}">
        <p14:creationId xmlns:p14="http://schemas.microsoft.com/office/powerpoint/2010/main" val="125241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1000" fill="hold"/>
                                        <p:tgtEl>
                                          <p:spTgt spid="6">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p:cTn id="35" dur="1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 calcmode="lin" valueType="num">
                                      <p:cBhvr>
                                        <p:cTn id="42" dur="1000" fill="hold"/>
                                        <p:tgtEl>
                                          <p:spTgt spid="6">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6">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6">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p:cTn id="49" dur="1000" fill="hold"/>
                                        <p:tgtEl>
                                          <p:spTgt spid="6">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6">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6">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 calcmode="lin" valueType="num">
                                      <p:cBhvr>
                                        <p:cTn id="56" dur="1000" fill="hold"/>
                                        <p:tgtEl>
                                          <p:spTgt spid="6">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6">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6">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 calcmode="lin" valueType="num">
                                      <p:cBhvr>
                                        <p:cTn id="63" dur="1000" fill="hold"/>
                                        <p:tgtEl>
                                          <p:spTgt spid="6">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6">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CCC28-ED90-4E49-A337-35FB9097358B}"/>
              </a:ext>
            </a:extLst>
          </p:cNvPr>
          <p:cNvSpPr>
            <a:spLocks noGrp="1"/>
          </p:cNvSpPr>
          <p:nvPr>
            <p:ph type="title"/>
          </p:nvPr>
        </p:nvSpPr>
        <p:spPr/>
        <p:txBody>
          <a:bodyPr/>
          <a:lstStyle/>
          <a:p>
            <a:r>
              <a:rPr lang="en-US"/>
              <a:t>Our responsibility</a:t>
            </a:r>
          </a:p>
        </p:txBody>
      </p:sp>
      <p:sp>
        <p:nvSpPr>
          <p:cNvPr id="3" name="Content Placeholder 2">
            <a:extLst>
              <a:ext uri="{FF2B5EF4-FFF2-40B4-BE49-F238E27FC236}">
                <a16:creationId xmlns:a16="http://schemas.microsoft.com/office/drawing/2014/main" id="{1546091D-656D-5949-88BF-4A46EBB3B07D}"/>
              </a:ext>
            </a:extLst>
          </p:cNvPr>
          <p:cNvSpPr>
            <a:spLocks noGrp="1"/>
          </p:cNvSpPr>
          <p:nvPr>
            <p:ph idx="1"/>
          </p:nvPr>
        </p:nvSpPr>
        <p:spPr>
          <a:xfrm>
            <a:off x="739775" y="2552700"/>
            <a:ext cx="7662864" cy="3594100"/>
          </a:xfrm>
        </p:spPr>
        <p:txBody>
          <a:bodyPr>
            <a:normAutofit/>
          </a:bodyPr>
          <a:lstStyle/>
          <a:p>
            <a:r>
              <a:rPr lang="en-US" sz="3200" dirty="0"/>
              <a:t>Consider a </a:t>
            </a:r>
            <a:r>
              <a:rPr lang="en-US" sz="3200" b="1" dirty="0"/>
              <a:t>whole person </a:t>
            </a:r>
            <a:r>
              <a:rPr lang="en-US" sz="3200" dirty="0"/>
              <a:t>approach to rehabilitation and incorporate an </a:t>
            </a:r>
            <a:r>
              <a:rPr lang="en-US" sz="3200" b="1" dirty="0"/>
              <a:t>integrative treatment approach </a:t>
            </a:r>
            <a:r>
              <a:rPr lang="en-US" sz="3200" dirty="0"/>
              <a:t>that includes aspects that will improve the overall health and healing of our patient’s injuries, illnesses and diseases that are common to our practice settings.</a:t>
            </a:r>
          </a:p>
        </p:txBody>
      </p:sp>
    </p:spTree>
    <p:extLst>
      <p:ext uri="{BB962C8B-B14F-4D97-AF65-F5344CB8AC3E}">
        <p14:creationId xmlns:p14="http://schemas.microsoft.com/office/powerpoint/2010/main" val="1726556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36694"/>
            <a:ext cx="7023100" cy="1362075"/>
          </a:xfrm>
        </p:spPr>
        <p:txBody>
          <a:bodyPr/>
          <a:lstStyle/>
          <a:p>
            <a:r>
              <a:rPr lang="en-US" dirty="0"/>
              <a:t>STATE OF THE PLATE</a:t>
            </a:r>
          </a:p>
        </p:txBody>
      </p:sp>
      <p:sp>
        <p:nvSpPr>
          <p:cNvPr id="5" name="Text Placeholder 4"/>
          <p:cNvSpPr>
            <a:spLocks noGrp="1"/>
          </p:cNvSpPr>
          <p:nvPr>
            <p:ph type="body" idx="1"/>
          </p:nvPr>
        </p:nvSpPr>
        <p:spPr/>
        <p:txBody>
          <a:bodyPr/>
          <a:lstStyle/>
          <a:p>
            <a:endParaRPr lang="en-US" dirty="0"/>
          </a:p>
          <a:p>
            <a:r>
              <a:rPr lang="en-US" sz="3600" b="1" dirty="0"/>
              <a:t>PART II</a:t>
            </a:r>
          </a:p>
        </p:txBody>
      </p:sp>
    </p:spTree>
    <p:extLst>
      <p:ext uri="{BB962C8B-B14F-4D97-AF65-F5344CB8AC3E}">
        <p14:creationId xmlns:p14="http://schemas.microsoft.com/office/powerpoint/2010/main" val="3148928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36694"/>
            <a:ext cx="6901208" cy="1362075"/>
          </a:xfrm>
        </p:spPr>
        <p:txBody>
          <a:bodyPr/>
          <a:lstStyle/>
          <a:p>
            <a:r>
              <a:rPr lang="en-US" sz="4000" dirty="0"/>
              <a:t>The Standard American Diet</a:t>
            </a:r>
          </a:p>
        </p:txBody>
      </p:sp>
      <p:sp>
        <p:nvSpPr>
          <p:cNvPr id="5" name="Text Placeholder 4"/>
          <p:cNvSpPr>
            <a:spLocks noGrp="1"/>
          </p:cNvSpPr>
          <p:nvPr>
            <p:ph type="body" idx="1"/>
          </p:nvPr>
        </p:nvSpPr>
        <p:spPr/>
        <p:txBody>
          <a:bodyPr>
            <a:normAutofit/>
          </a:bodyPr>
          <a:lstStyle/>
          <a:p>
            <a:r>
              <a:rPr lang="en-US" sz="3200" dirty="0"/>
              <a:t>Are we truly what we eat?</a:t>
            </a:r>
          </a:p>
        </p:txBody>
      </p:sp>
    </p:spTree>
    <p:extLst>
      <p:ext uri="{BB962C8B-B14F-4D97-AF65-F5344CB8AC3E}">
        <p14:creationId xmlns:p14="http://schemas.microsoft.com/office/powerpoint/2010/main" val="251388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00500" y="2806700"/>
            <a:ext cx="1143000" cy="1231900"/>
          </a:xfrm>
          <a:prstGeom prst="rect">
            <a:avLst/>
          </a:prstGeom>
        </p:spPr>
      </p:pic>
      <p:pic>
        <p:nvPicPr>
          <p:cNvPr id="3" name="Picture 2"/>
          <p:cNvPicPr>
            <a:picLocks noChangeAspect="1"/>
          </p:cNvPicPr>
          <p:nvPr/>
        </p:nvPicPr>
        <p:blipFill>
          <a:blip r:embed="rId4"/>
          <a:stretch>
            <a:fillRect/>
          </a:stretch>
        </p:blipFill>
        <p:spPr>
          <a:xfrm>
            <a:off x="1190050" y="1702224"/>
            <a:ext cx="6527366" cy="4972460"/>
          </a:xfrm>
          <a:prstGeom prst="rect">
            <a:avLst/>
          </a:prstGeom>
        </p:spPr>
      </p:pic>
    </p:spTree>
    <p:extLst>
      <p:ext uri="{BB962C8B-B14F-4D97-AF65-F5344CB8AC3E}">
        <p14:creationId xmlns:p14="http://schemas.microsoft.com/office/powerpoint/2010/main" val="1148589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4809"/>
            <a:ext cx="8229600" cy="923331"/>
          </a:xfrm>
        </p:spPr>
        <p:txBody>
          <a:bodyPr>
            <a:normAutofit/>
          </a:bodyPr>
          <a:lstStyle/>
          <a:p>
            <a:r>
              <a:rPr lang="en-US" dirty="0">
                <a:latin typeface="Century Gothic" panose="020B0502020202020204" pitchFamily="34" charset="0"/>
              </a:rPr>
              <a:t>Thank You for Attending</a:t>
            </a:r>
          </a:p>
        </p:txBody>
      </p:sp>
      <p:sp>
        <p:nvSpPr>
          <p:cNvPr id="3" name="Content Placeholder 2"/>
          <p:cNvSpPr>
            <a:spLocks noGrp="1"/>
          </p:cNvSpPr>
          <p:nvPr>
            <p:ph idx="1"/>
          </p:nvPr>
        </p:nvSpPr>
        <p:spPr>
          <a:xfrm>
            <a:off x="1195754" y="2461846"/>
            <a:ext cx="7118224" cy="2904871"/>
          </a:xfrm>
        </p:spPr>
        <p:txBody>
          <a:bodyPr>
            <a:normAutofit fontScale="85000" lnSpcReduction="20000"/>
          </a:bodyPr>
          <a:lstStyle/>
          <a:p>
            <a:r>
              <a:rPr lang="en-US" dirty="0">
                <a:latin typeface="Century Gothic" panose="020B0502020202020204" pitchFamily="34" charset="0"/>
              </a:rPr>
              <a:t>Be sure to sign-out </a:t>
            </a:r>
            <a:r>
              <a:rPr lang="en-US" b="1" dirty="0">
                <a:latin typeface="Century Gothic" panose="020B0502020202020204" pitchFamily="34" charset="0"/>
              </a:rPr>
              <a:t>before</a:t>
            </a:r>
            <a:r>
              <a:rPr lang="en-US" dirty="0">
                <a:latin typeface="Century Gothic" panose="020B0502020202020204" pitchFamily="34" charset="0"/>
              </a:rPr>
              <a:t> leaving the session. Credit will </a:t>
            </a:r>
            <a:r>
              <a:rPr lang="en-US" b="1" dirty="0">
                <a:latin typeface="Century Gothic" panose="020B0502020202020204" pitchFamily="34" charset="0"/>
              </a:rPr>
              <a:t>NOT</a:t>
            </a:r>
            <a:r>
              <a:rPr lang="en-US" dirty="0">
                <a:latin typeface="Century Gothic" panose="020B0502020202020204" pitchFamily="34" charset="0"/>
              </a:rPr>
              <a:t> be issued after conference if requested via phone or email for attendees who did not sign-in </a:t>
            </a:r>
            <a:r>
              <a:rPr lang="en-US" b="1" dirty="0">
                <a:latin typeface="Century Gothic" panose="020B0502020202020204" pitchFamily="34" charset="0"/>
              </a:rPr>
              <a:t>AND</a:t>
            </a:r>
            <a:r>
              <a:rPr lang="en-US" dirty="0">
                <a:latin typeface="Century Gothic" panose="020B0502020202020204" pitchFamily="34" charset="0"/>
              </a:rPr>
              <a:t> out. </a:t>
            </a:r>
            <a:br>
              <a:rPr lang="en-US" dirty="0">
                <a:latin typeface="Century Gothic" panose="020B0502020202020204" pitchFamily="34" charset="0"/>
              </a:rPr>
            </a:br>
            <a:br>
              <a:rPr lang="en-US" dirty="0">
                <a:latin typeface="Century Gothic" panose="020B0502020202020204" pitchFamily="34" charset="0"/>
              </a:rPr>
            </a:br>
            <a:r>
              <a:rPr lang="en-US" dirty="0">
                <a:latin typeface="Century Gothic" panose="020B0502020202020204" pitchFamily="34" charset="0"/>
              </a:rPr>
              <a:t>Credits from conference can be accessed in your TPTA Profile at </a:t>
            </a:r>
            <a:r>
              <a:rPr lang="en-US" dirty="0">
                <a:latin typeface="Century Gothic" panose="020B0502020202020204" pitchFamily="34" charset="0"/>
                <a:hlinkClick r:id="rId2"/>
              </a:rPr>
              <a:t>www.tpta.org</a:t>
            </a:r>
            <a:r>
              <a:rPr lang="en-US" dirty="0">
                <a:latin typeface="Century Gothic" panose="020B0502020202020204" pitchFamily="34" charset="0"/>
              </a:rPr>
              <a:t>. Login to the same profile used when registering for conference to access credits November 15, 2019.</a:t>
            </a:r>
          </a:p>
          <a:p>
            <a:r>
              <a:rPr lang="en-US" dirty="0">
                <a:latin typeface="Century Gothic" panose="020B0502020202020204" pitchFamily="34" charset="0"/>
              </a:rPr>
              <a:t>Course Evaluations are available at every session and may be returned to the Course Proctor or TPTA Registration Desk. </a:t>
            </a:r>
          </a:p>
          <a:p>
            <a:endParaRPr lang="en-US" dirty="0">
              <a:latin typeface="Century Gothic" panose="020B0502020202020204" pitchFamily="34" charset="0"/>
            </a:endParaRPr>
          </a:p>
        </p:txBody>
      </p:sp>
      <p:pic>
        <p:nvPicPr>
          <p:cNvPr id="6" name="Picture 5">
            <a:extLst>
              <a:ext uri="{FF2B5EF4-FFF2-40B4-BE49-F238E27FC236}">
                <a16:creationId xmlns:a16="http://schemas.microsoft.com/office/drawing/2014/main" id="{150DA5FF-F69F-44F0-990D-16F24E9B00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1376" y="170323"/>
            <a:ext cx="2321248" cy="481658"/>
          </a:xfrm>
          <a:prstGeom prst="rect">
            <a:avLst/>
          </a:prstGeom>
        </p:spPr>
      </p:pic>
      <p:sp>
        <p:nvSpPr>
          <p:cNvPr id="4" name="TextBox 3">
            <a:extLst>
              <a:ext uri="{FF2B5EF4-FFF2-40B4-BE49-F238E27FC236}">
                <a16:creationId xmlns:a16="http://schemas.microsoft.com/office/drawing/2014/main" id="{487090D8-4F94-4220-B087-27EBBD0DBFAA}"/>
              </a:ext>
            </a:extLst>
          </p:cNvPr>
          <p:cNvSpPr txBox="1"/>
          <p:nvPr/>
        </p:nvSpPr>
        <p:spPr>
          <a:xfrm>
            <a:off x="1000914" y="5589529"/>
            <a:ext cx="7313064" cy="923330"/>
          </a:xfrm>
          <a:prstGeom prst="rect">
            <a:avLst/>
          </a:prstGeom>
          <a:noFill/>
        </p:spPr>
        <p:txBody>
          <a:bodyPr wrap="square" rtlCol="0">
            <a:spAutoFit/>
          </a:bodyPr>
          <a:lstStyle/>
          <a:p>
            <a:pPr algn="ctr"/>
            <a:r>
              <a:rPr lang="en-US" b="1" dirty="0">
                <a:latin typeface="Abadi Extra Light" panose="020B0204020104020204" pitchFamily="34" charset="0"/>
              </a:rPr>
              <a:t>See you next year for Annual Conference 2020!</a:t>
            </a:r>
            <a:br>
              <a:rPr lang="en-US" dirty="0">
                <a:latin typeface="Abadi Extra Light" panose="020B0204020104020204" pitchFamily="34" charset="0"/>
              </a:rPr>
            </a:br>
            <a:r>
              <a:rPr lang="en-US" dirty="0">
                <a:latin typeface="Abadi Extra Light" panose="020B0204020104020204" pitchFamily="34" charset="0"/>
              </a:rPr>
              <a:t>The Westin Irving Convention Center Hotel at Las Colinas</a:t>
            </a:r>
            <a:br>
              <a:rPr lang="en-US" dirty="0">
                <a:latin typeface="Abadi Extra Light" panose="020B0204020104020204" pitchFamily="34" charset="0"/>
              </a:rPr>
            </a:br>
            <a:r>
              <a:rPr lang="en-US" dirty="0">
                <a:latin typeface="Abadi Extra Light" panose="020B0204020104020204" pitchFamily="34" charset="0"/>
              </a:rPr>
              <a:t>October 30</a:t>
            </a:r>
            <a:r>
              <a:rPr lang="en-US" baseline="30000" dirty="0">
                <a:latin typeface="Abadi Extra Light" panose="020B0204020104020204" pitchFamily="34" charset="0"/>
              </a:rPr>
              <a:t>th</a:t>
            </a:r>
            <a:r>
              <a:rPr lang="en-US" dirty="0">
                <a:latin typeface="Abadi Extra Light" panose="020B0204020104020204" pitchFamily="34" charset="0"/>
              </a:rPr>
              <a:t> -31</a:t>
            </a:r>
            <a:r>
              <a:rPr lang="en-US" baseline="30000" dirty="0">
                <a:latin typeface="Abadi Extra Light" panose="020B0204020104020204" pitchFamily="34" charset="0"/>
              </a:rPr>
              <a:t>st</a:t>
            </a:r>
            <a:r>
              <a:rPr lang="en-US" dirty="0">
                <a:latin typeface="Abadi Extra Light" panose="020B0204020104020204" pitchFamily="34" charset="0"/>
              </a:rPr>
              <a:t>, 2020</a:t>
            </a:r>
          </a:p>
        </p:txBody>
      </p:sp>
    </p:spTree>
    <p:extLst>
      <p:ext uri="{BB962C8B-B14F-4D97-AF65-F5344CB8AC3E}">
        <p14:creationId xmlns:p14="http://schemas.microsoft.com/office/powerpoint/2010/main" val="156424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40486" y="1270121"/>
            <a:ext cx="5640507" cy="4922135"/>
          </a:xfrm>
          <a:prstGeom prst="rect">
            <a:avLst/>
          </a:prstGeom>
        </p:spPr>
      </p:pic>
    </p:spTree>
    <p:extLst>
      <p:ext uri="{BB962C8B-B14F-4D97-AF65-F5344CB8AC3E}">
        <p14:creationId xmlns:p14="http://schemas.microsoft.com/office/powerpoint/2010/main" val="4270033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80682" y="1178237"/>
            <a:ext cx="5336218" cy="5290216"/>
          </a:xfrm>
          <a:prstGeom prst="rect">
            <a:avLst/>
          </a:prstGeom>
        </p:spPr>
      </p:pic>
    </p:spTree>
    <p:extLst>
      <p:ext uri="{BB962C8B-B14F-4D97-AF65-F5344CB8AC3E}">
        <p14:creationId xmlns:p14="http://schemas.microsoft.com/office/powerpoint/2010/main" val="2692207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745506" y="0"/>
            <a:ext cx="860612" cy="679032"/>
          </a:xfrm>
          <a:prstGeom prst="rect">
            <a:avLst/>
          </a:prstGeom>
          <a:solidFill>
            <a:srgbClr val="338985"/>
          </a:solidFill>
        </p:spPr>
        <p:txBody>
          <a:bodyPr vert="horz" wrap="square" lIns="0" tIns="1905" rIns="0" bIns="0" rtlCol="0">
            <a:spAutoFit/>
          </a:bodyPr>
          <a:lstStyle/>
          <a:p>
            <a:pPr>
              <a:lnSpc>
                <a:spcPct val="100000"/>
              </a:lnSpc>
              <a:spcBef>
                <a:spcPts val="15"/>
              </a:spcBef>
            </a:pPr>
            <a:endParaRPr sz="2800">
              <a:latin typeface="Times New Roman"/>
              <a:cs typeface="Times New Roman"/>
            </a:endParaRPr>
          </a:p>
          <a:p>
            <a:pPr algn="ctr">
              <a:lnSpc>
                <a:spcPct val="100000"/>
              </a:lnSpc>
            </a:pPr>
            <a:r>
              <a:rPr sz="1600" b="1" spc="-20">
                <a:solidFill>
                  <a:srgbClr val="FFFFFF"/>
                </a:solidFill>
                <a:latin typeface="Cambria"/>
                <a:cs typeface="Cambria"/>
              </a:rPr>
              <a:t>12</a:t>
            </a:r>
            <a:endParaRPr sz="1600">
              <a:latin typeface="Cambria"/>
              <a:cs typeface="Cambria"/>
            </a:endParaRPr>
          </a:p>
        </p:txBody>
      </p:sp>
      <p:sp>
        <p:nvSpPr>
          <p:cNvPr id="3" name="object 3"/>
          <p:cNvSpPr/>
          <p:nvPr/>
        </p:nvSpPr>
        <p:spPr>
          <a:xfrm>
            <a:off x="0" y="1438102"/>
            <a:ext cx="9144000" cy="4453370"/>
          </a:xfrm>
          <a:custGeom>
            <a:avLst/>
            <a:gdLst/>
            <a:ahLst/>
            <a:cxnLst/>
            <a:rect l="l" t="t" r="r" b="b"/>
            <a:pathLst>
              <a:path w="7772400" h="6531609">
                <a:moveTo>
                  <a:pt x="0" y="6531609"/>
                </a:moveTo>
                <a:lnTo>
                  <a:pt x="7772400" y="6531609"/>
                </a:lnTo>
                <a:lnTo>
                  <a:pt x="7772400" y="0"/>
                </a:lnTo>
                <a:lnTo>
                  <a:pt x="0" y="0"/>
                </a:lnTo>
                <a:lnTo>
                  <a:pt x="0" y="6531609"/>
                </a:lnTo>
                <a:close/>
              </a:path>
            </a:pathLst>
          </a:custGeom>
          <a:solidFill>
            <a:srgbClr val="F5F5F6"/>
          </a:solidFill>
        </p:spPr>
        <p:txBody>
          <a:bodyPr wrap="square" lIns="0" tIns="0" rIns="0" bIns="0" rtlCol="0"/>
          <a:lstStyle/>
          <a:p>
            <a:endParaRPr/>
          </a:p>
        </p:txBody>
      </p:sp>
      <p:sp>
        <p:nvSpPr>
          <p:cNvPr id="4" name="object 4"/>
          <p:cNvSpPr/>
          <p:nvPr/>
        </p:nvSpPr>
        <p:spPr>
          <a:xfrm>
            <a:off x="797186" y="1350817"/>
            <a:ext cx="7525981" cy="4931319"/>
          </a:xfrm>
          <a:custGeom>
            <a:avLst/>
            <a:gdLst/>
            <a:ahLst/>
            <a:cxnLst/>
            <a:rect l="l" t="t" r="r" b="b"/>
            <a:pathLst>
              <a:path w="6172200" h="5109209">
                <a:moveTo>
                  <a:pt x="5750896" y="0"/>
                </a:moveTo>
                <a:lnTo>
                  <a:pt x="421244" y="0"/>
                </a:lnTo>
                <a:lnTo>
                  <a:pt x="399262" y="9412"/>
                </a:lnTo>
                <a:lnTo>
                  <a:pt x="358302" y="30031"/>
                </a:lnTo>
                <a:lnTo>
                  <a:pt x="318983" y="52973"/>
                </a:lnTo>
                <a:lnTo>
                  <a:pt x="281415" y="78137"/>
                </a:lnTo>
                <a:lnTo>
                  <a:pt x="245705" y="105423"/>
                </a:lnTo>
                <a:lnTo>
                  <a:pt x="211963" y="134731"/>
                </a:lnTo>
                <a:lnTo>
                  <a:pt x="180296" y="165959"/>
                </a:lnTo>
                <a:lnTo>
                  <a:pt x="150814" y="199008"/>
                </a:lnTo>
                <a:lnTo>
                  <a:pt x="123624" y="233777"/>
                </a:lnTo>
                <a:lnTo>
                  <a:pt x="98835" y="270166"/>
                </a:lnTo>
                <a:lnTo>
                  <a:pt x="76557" y="308074"/>
                </a:lnTo>
                <a:lnTo>
                  <a:pt x="56896" y="347401"/>
                </a:lnTo>
                <a:lnTo>
                  <a:pt x="39963" y="388046"/>
                </a:lnTo>
                <a:lnTo>
                  <a:pt x="25865" y="429909"/>
                </a:lnTo>
                <a:lnTo>
                  <a:pt x="14711" y="472889"/>
                </a:lnTo>
                <a:lnTo>
                  <a:pt x="6610" y="516886"/>
                </a:lnTo>
                <a:lnTo>
                  <a:pt x="1669" y="561800"/>
                </a:lnTo>
                <a:lnTo>
                  <a:pt x="0" y="607496"/>
                </a:lnTo>
                <a:lnTo>
                  <a:pt x="0" y="4501662"/>
                </a:lnTo>
                <a:lnTo>
                  <a:pt x="1669" y="4547367"/>
                </a:lnTo>
                <a:lnTo>
                  <a:pt x="6610" y="4592289"/>
                </a:lnTo>
                <a:lnTo>
                  <a:pt x="14711" y="4636293"/>
                </a:lnTo>
                <a:lnTo>
                  <a:pt x="25865" y="4679280"/>
                </a:lnTo>
                <a:lnTo>
                  <a:pt x="39963" y="4721148"/>
                </a:lnTo>
                <a:lnTo>
                  <a:pt x="56896" y="4761797"/>
                </a:lnTo>
                <a:lnTo>
                  <a:pt x="76557" y="4801128"/>
                </a:lnTo>
                <a:lnTo>
                  <a:pt x="98835" y="4839039"/>
                </a:lnTo>
                <a:lnTo>
                  <a:pt x="123624" y="4875430"/>
                </a:lnTo>
                <a:lnTo>
                  <a:pt x="150814" y="4910202"/>
                </a:lnTo>
                <a:lnTo>
                  <a:pt x="180296" y="4943252"/>
                </a:lnTo>
                <a:lnTo>
                  <a:pt x="211963" y="4974482"/>
                </a:lnTo>
                <a:lnTo>
                  <a:pt x="245705" y="5003790"/>
                </a:lnTo>
                <a:lnTo>
                  <a:pt x="281415" y="5031076"/>
                </a:lnTo>
                <a:lnTo>
                  <a:pt x="318983" y="5056240"/>
                </a:lnTo>
                <a:lnTo>
                  <a:pt x="358302" y="5079182"/>
                </a:lnTo>
                <a:lnTo>
                  <a:pt x="399262" y="5099800"/>
                </a:lnTo>
                <a:lnTo>
                  <a:pt x="421237" y="5109210"/>
                </a:lnTo>
                <a:lnTo>
                  <a:pt x="5750903" y="5109210"/>
                </a:lnTo>
                <a:lnTo>
                  <a:pt x="5813846" y="5079182"/>
                </a:lnTo>
                <a:lnTo>
                  <a:pt x="5853169" y="5056240"/>
                </a:lnTo>
                <a:lnTo>
                  <a:pt x="5890742" y="5031076"/>
                </a:lnTo>
                <a:lnTo>
                  <a:pt x="5926457" y="5003790"/>
                </a:lnTo>
                <a:lnTo>
                  <a:pt x="5960204" y="4974482"/>
                </a:lnTo>
                <a:lnTo>
                  <a:pt x="5991875" y="4943252"/>
                </a:lnTo>
                <a:lnTo>
                  <a:pt x="6021361" y="4910202"/>
                </a:lnTo>
                <a:lnTo>
                  <a:pt x="6048555" y="4875430"/>
                </a:lnTo>
                <a:lnTo>
                  <a:pt x="6073347" y="4839039"/>
                </a:lnTo>
                <a:lnTo>
                  <a:pt x="6095628" y="4801128"/>
                </a:lnTo>
                <a:lnTo>
                  <a:pt x="6115292" y="4761797"/>
                </a:lnTo>
                <a:lnTo>
                  <a:pt x="6132227" y="4721148"/>
                </a:lnTo>
                <a:lnTo>
                  <a:pt x="6146327" y="4679280"/>
                </a:lnTo>
                <a:lnTo>
                  <a:pt x="6157483" y="4636293"/>
                </a:lnTo>
                <a:lnTo>
                  <a:pt x="6165586" y="4592289"/>
                </a:lnTo>
                <a:lnTo>
                  <a:pt x="6170527" y="4547367"/>
                </a:lnTo>
                <a:lnTo>
                  <a:pt x="6172197" y="4501662"/>
                </a:lnTo>
                <a:lnTo>
                  <a:pt x="6172197" y="607496"/>
                </a:lnTo>
                <a:lnTo>
                  <a:pt x="6170527" y="561800"/>
                </a:lnTo>
                <a:lnTo>
                  <a:pt x="6165586" y="516886"/>
                </a:lnTo>
                <a:lnTo>
                  <a:pt x="6157483" y="472889"/>
                </a:lnTo>
                <a:lnTo>
                  <a:pt x="6146327" y="429909"/>
                </a:lnTo>
                <a:lnTo>
                  <a:pt x="6132227" y="388046"/>
                </a:lnTo>
                <a:lnTo>
                  <a:pt x="6115292" y="347401"/>
                </a:lnTo>
                <a:lnTo>
                  <a:pt x="6095628" y="308074"/>
                </a:lnTo>
                <a:lnTo>
                  <a:pt x="6073347" y="270166"/>
                </a:lnTo>
                <a:lnTo>
                  <a:pt x="6048555" y="233777"/>
                </a:lnTo>
                <a:lnTo>
                  <a:pt x="6021361" y="199008"/>
                </a:lnTo>
                <a:lnTo>
                  <a:pt x="5991875" y="165959"/>
                </a:lnTo>
                <a:lnTo>
                  <a:pt x="5960204" y="134731"/>
                </a:lnTo>
                <a:lnTo>
                  <a:pt x="5926457" y="105423"/>
                </a:lnTo>
                <a:lnTo>
                  <a:pt x="5890742" y="78137"/>
                </a:lnTo>
                <a:lnTo>
                  <a:pt x="5853169" y="52973"/>
                </a:lnTo>
                <a:lnTo>
                  <a:pt x="5813846" y="30031"/>
                </a:lnTo>
                <a:lnTo>
                  <a:pt x="5772881" y="9412"/>
                </a:lnTo>
                <a:lnTo>
                  <a:pt x="5750896" y="0"/>
                </a:lnTo>
                <a:close/>
              </a:path>
            </a:pathLst>
          </a:custGeom>
          <a:solidFill>
            <a:srgbClr val="B9D431"/>
          </a:solidFill>
        </p:spPr>
        <p:txBody>
          <a:bodyPr wrap="square" lIns="0" tIns="0" rIns="0" bIns="0" rtlCol="0"/>
          <a:lstStyle/>
          <a:p>
            <a:endParaRPr/>
          </a:p>
        </p:txBody>
      </p:sp>
      <p:sp>
        <p:nvSpPr>
          <p:cNvPr id="5" name="object 5"/>
          <p:cNvSpPr/>
          <p:nvPr/>
        </p:nvSpPr>
        <p:spPr>
          <a:xfrm>
            <a:off x="1997888" y="2227595"/>
            <a:ext cx="4587852" cy="268430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496334" y="3295425"/>
            <a:ext cx="1128820" cy="654219"/>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429080" y="2703077"/>
            <a:ext cx="1354418" cy="851622"/>
          </a:xfrm>
          <a:custGeom>
            <a:avLst/>
            <a:gdLst/>
            <a:ahLst/>
            <a:cxnLst/>
            <a:rect l="l" t="t" r="r" b="b"/>
            <a:pathLst>
              <a:path w="1151254" h="1249045">
                <a:moveTo>
                  <a:pt x="0" y="0"/>
                </a:moveTo>
                <a:lnTo>
                  <a:pt x="0" y="1248829"/>
                </a:lnTo>
                <a:lnTo>
                  <a:pt x="1147826" y="1248829"/>
                </a:lnTo>
                <a:lnTo>
                  <a:pt x="1150188" y="1203210"/>
                </a:lnTo>
                <a:lnTo>
                  <a:pt x="1150927" y="1173444"/>
                </a:lnTo>
                <a:lnTo>
                  <a:pt x="1150899" y="1157566"/>
                </a:lnTo>
                <a:lnTo>
                  <a:pt x="1149648" y="1108765"/>
                </a:lnTo>
                <a:lnTo>
                  <a:pt x="1146413" y="1060482"/>
                </a:lnTo>
                <a:lnTo>
                  <a:pt x="1141235" y="1012758"/>
                </a:lnTo>
                <a:lnTo>
                  <a:pt x="1134153" y="965633"/>
                </a:lnTo>
                <a:lnTo>
                  <a:pt x="1125206" y="919145"/>
                </a:lnTo>
                <a:lnTo>
                  <a:pt x="1114433" y="873334"/>
                </a:lnTo>
                <a:lnTo>
                  <a:pt x="1101876" y="828240"/>
                </a:lnTo>
                <a:lnTo>
                  <a:pt x="1087572" y="783902"/>
                </a:lnTo>
                <a:lnTo>
                  <a:pt x="1071562" y="740360"/>
                </a:lnTo>
                <a:lnTo>
                  <a:pt x="1053886" y="697653"/>
                </a:lnTo>
                <a:lnTo>
                  <a:pt x="1034582" y="655821"/>
                </a:lnTo>
                <a:lnTo>
                  <a:pt x="1013691" y="614904"/>
                </a:lnTo>
                <a:lnTo>
                  <a:pt x="991252" y="574940"/>
                </a:lnTo>
                <a:lnTo>
                  <a:pt x="967304" y="535969"/>
                </a:lnTo>
                <a:lnTo>
                  <a:pt x="941888" y="498032"/>
                </a:lnTo>
                <a:lnTo>
                  <a:pt x="915043" y="461166"/>
                </a:lnTo>
                <a:lnTo>
                  <a:pt x="886808" y="425413"/>
                </a:lnTo>
                <a:lnTo>
                  <a:pt x="857223" y="390811"/>
                </a:lnTo>
                <a:lnTo>
                  <a:pt x="826327" y="357400"/>
                </a:lnTo>
                <a:lnTo>
                  <a:pt x="794161" y="325219"/>
                </a:lnTo>
                <a:lnTo>
                  <a:pt x="760764" y="294309"/>
                </a:lnTo>
                <a:lnTo>
                  <a:pt x="726175" y="264708"/>
                </a:lnTo>
                <a:lnTo>
                  <a:pt x="690434" y="236455"/>
                </a:lnTo>
                <a:lnTo>
                  <a:pt x="653580" y="209592"/>
                </a:lnTo>
                <a:lnTo>
                  <a:pt x="615654" y="184156"/>
                </a:lnTo>
                <a:lnTo>
                  <a:pt x="576694" y="160188"/>
                </a:lnTo>
                <a:lnTo>
                  <a:pt x="536740" y="137727"/>
                </a:lnTo>
                <a:lnTo>
                  <a:pt x="495833" y="116813"/>
                </a:lnTo>
                <a:lnTo>
                  <a:pt x="454011" y="97484"/>
                </a:lnTo>
                <a:lnTo>
                  <a:pt x="411314" y="79782"/>
                </a:lnTo>
                <a:lnTo>
                  <a:pt x="367781" y="63744"/>
                </a:lnTo>
                <a:lnTo>
                  <a:pt x="323453" y="49411"/>
                </a:lnTo>
                <a:lnTo>
                  <a:pt x="278369" y="36822"/>
                </a:lnTo>
                <a:lnTo>
                  <a:pt x="232568" y="26017"/>
                </a:lnTo>
                <a:lnTo>
                  <a:pt x="186090" y="17035"/>
                </a:lnTo>
                <a:lnTo>
                  <a:pt x="138975" y="9916"/>
                </a:lnTo>
                <a:lnTo>
                  <a:pt x="91262" y="4699"/>
                </a:lnTo>
                <a:lnTo>
                  <a:pt x="45618" y="1460"/>
                </a:lnTo>
                <a:lnTo>
                  <a:pt x="0" y="0"/>
                </a:lnTo>
                <a:close/>
              </a:path>
            </a:pathLst>
          </a:custGeom>
          <a:solidFill>
            <a:srgbClr val="AA540F"/>
          </a:solidFill>
        </p:spPr>
        <p:txBody>
          <a:bodyPr wrap="square" lIns="0" tIns="0" rIns="0" bIns="0" rtlCol="0"/>
          <a:lstStyle/>
          <a:p>
            <a:endParaRPr/>
          </a:p>
        </p:txBody>
      </p:sp>
      <p:sp>
        <p:nvSpPr>
          <p:cNvPr id="9" name="object 9"/>
          <p:cNvSpPr/>
          <p:nvPr/>
        </p:nvSpPr>
        <p:spPr>
          <a:xfrm>
            <a:off x="4482775" y="2727881"/>
            <a:ext cx="1259541" cy="795770"/>
          </a:xfrm>
          <a:custGeom>
            <a:avLst/>
            <a:gdLst/>
            <a:ahLst/>
            <a:cxnLst/>
            <a:rect l="l" t="t" r="r" b="b"/>
            <a:pathLst>
              <a:path w="1070610" h="1167129">
                <a:moveTo>
                  <a:pt x="0" y="0"/>
                </a:moveTo>
                <a:lnTo>
                  <a:pt x="0" y="1166787"/>
                </a:lnTo>
                <a:lnTo>
                  <a:pt x="1069644" y="1166787"/>
                </a:lnTo>
                <a:lnTo>
                  <a:pt x="1069964" y="1156881"/>
                </a:lnTo>
                <a:lnTo>
                  <a:pt x="1070208" y="1146968"/>
                </a:lnTo>
                <a:lnTo>
                  <a:pt x="1070364" y="1137036"/>
                </a:lnTo>
                <a:lnTo>
                  <a:pt x="1070343" y="1121168"/>
                </a:lnTo>
                <a:lnTo>
                  <a:pt x="1069066" y="1072620"/>
                </a:lnTo>
                <a:lnTo>
                  <a:pt x="1065765" y="1024603"/>
                </a:lnTo>
                <a:lnTo>
                  <a:pt x="1060483" y="977157"/>
                </a:lnTo>
                <a:lnTo>
                  <a:pt x="1053260" y="930325"/>
                </a:lnTo>
                <a:lnTo>
                  <a:pt x="1044139" y="884148"/>
                </a:lnTo>
                <a:lnTo>
                  <a:pt x="1033160" y="838667"/>
                </a:lnTo>
                <a:lnTo>
                  <a:pt x="1020365" y="793924"/>
                </a:lnTo>
                <a:lnTo>
                  <a:pt x="1005796" y="749960"/>
                </a:lnTo>
                <a:lnTo>
                  <a:pt x="989493" y="706817"/>
                </a:lnTo>
                <a:lnTo>
                  <a:pt x="971499" y="664535"/>
                </a:lnTo>
                <a:lnTo>
                  <a:pt x="951855" y="623157"/>
                </a:lnTo>
                <a:lnTo>
                  <a:pt x="930601" y="582723"/>
                </a:lnTo>
                <a:lnTo>
                  <a:pt x="907781" y="543275"/>
                </a:lnTo>
                <a:lnTo>
                  <a:pt x="883434" y="504855"/>
                </a:lnTo>
                <a:lnTo>
                  <a:pt x="857603" y="467504"/>
                </a:lnTo>
                <a:lnTo>
                  <a:pt x="830329" y="431263"/>
                </a:lnTo>
                <a:lnTo>
                  <a:pt x="801654" y="396173"/>
                </a:lnTo>
                <a:lnTo>
                  <a:pt x="771618" y="362277"/>
                </a:lnTo>
                <a:lnTo>
                  <a:pt x="740264" y="329614"/>
                </a:lnTo>
                <a:lnTo>
                  <a:pt x="707632" y="298228"/>
                </a:lnTo>
                <a:lnTo>
                  <a:pt x="673764" y="268159"/>
                </a:lnTo>
                <a:lnTo>
                  <a:pt x="638703" y="239449"/>
                </a:lnTo>
                <a:lnTo>
                  <a:pt x="602488" y="212138"/>
                </a:lnTo>
                <a:lnTo>
                  <a:pt x="565161" y="186269"/>
                </a:lnTo>
                <a:lnTo>
                  <a:pt x="526765" y="161883"/>
                </a:lnTo>
                <a:lnTo>
                  <a:pt x="487340" y="139021"/>
                </a:lnTo>
                <a:lnTo>
                  <a:pt x="446927" y="117725"/>
                </a:lnTo>
                <a:lnTo>
                  <a:pt x="405569" y="98036"/>
                </a:lnTo>
                <a:lnTo>
                  <a:pt x="363307" y="79995"/>
                </a:lnTo>
                <a:lnTo>
                  <a:pt x="320182" y="63643"/>
                </a:lnTo>
                <a:lnTo>
                  <a:pt x="276235" y="49023"/>
                </a:lnTo>
                <a:lnTo>
                  <a:pt x="231508" y="36176"/>
                </a:lnTo>
                <a:lnTo>
                  <a:pt x="186043" y="25142"/>
                </a:lnTo>
                <a:lnTo>
                  <a:pt x="139881" y="15964"/>
                </a:lnTo>
                <a:lnTo>
                  <a:pt x="93063" y="8683"/>
                </a:lnTo>
                <a:lnTo>
                  <a:pt x="45631" y="3340"/>
                </a:lnTo>
                <a:lnTo>
                  <a:pt x="0" y="0"/>
                </a:lnTo>
                <a:close/>
              </a:path>
            </a:pathLst>
          </a:custGeom>
          <a:solidFill>
            <a:srgbClr val="E2AB83"/>
          </a:solidFill>
        </p:spPr>
        <p:txBody>
          <a:bodyPr wrap="square" lIns="0" tIns="0" rIns="0" bIns="0" rtlCol="0"/>
          <a:lstStyle/>
          <a:p>
            <a:endParaRPr/>
          </a:p>
        </p:txBody>
      </p:sp>
      <p:sp>
        <p:nvSpPr>
          <p:cNvPr id="10" name="object 10"/>
          <p:cNvSpPr/>
          <p:nvPr/>
        </p:nvSpPr>
        <p:spPr>
          <a:xfrm>
            <a:off x="4536366" y="2769965"/>
            <a:ext cx="1137127" cy="722324"/>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3035292" y="3438237"/>
            <a:ext cx="1354418" cy="851622"/>
          </a:xfrm>
          <a:custGeom>
            <a:avLst/>
            <a:gdLst/>
            <a:ahLst/>
            <a:cxnLst/>
            <a:rect l="l" t="t" r="r" b="b"/>
            <a:pathLst>
              <a:path w="1151254" h="1249045">
                <a:moveTo>
                  <a:pt x="1150883" y="0"/>
                </a:moveTo>
                <a:lnTo>
                  <a:pt x="3082" y="0"/>
                </a:lnTo>
                <a:lnTo>
                  <a:pt x="2314" y="11358"/>
                </a:lnTo>
                <a:lnTo>
                  <a:pt x="384" y="55499"/>
                </a:lnTo>
                <a:lnTo>
                  <a:pt x="0" y="75375"/>
                </a:lnTo>
                <a:lnTo>
                  <a:pt x="9" y="91249"/>
                </a:lnTo>
                <a:lnTo>
                  <a:pt x="1259" y="140051"/>
                </a:lnTo>
                <a:lnTo>
                  <a:pt x="4492" y="188333"/>
                </a:lnTo>
                <a:lnTo>
                  <a:pt x="9669" y="236057"/>
                </a:lnTo>
                <a:lnTo>
                  <a:pt x="16751" y="283182"/>
                </a:lnTo>
                <a:lnTo>
                  <a:pt x="25697" y="329670"/>
                </a:lnTo>
                <a:lnTo>
                  <a:pt x="36468" y="375480"/>
                </a:lnTo>
                <a:lnTo>
                  <a:pt x="49025" y="420573"/>
                </a:lnTo>
                <a:lnTo>
                  <a:pt x="63327" y="464911"/>
                </a:lnTo>
                <a:lnTo>
                  <a:pt x="79336" y="508452"/>
                </a:lnTo>
                <a:lnTo>
                  <a:pt x="97011" y="551158"/>
                </a:lnTo>
                <a:lnTo>
                  <a:pt x="116314" y="592989"/>
                </a:lnTo>
                <a:lnTo>
                  <a:pt x="137204" y="633906"/>
                </a:lnTo>
                <a:lnTo>
                  <a:pt x="159642" y="673869"/>
                </a:lnTo>
                <a:lnTo>
                  <a:pt x="183589" y="712839"/>
                </a:lnTo>
                <a:lnTo>
                  <a:pt x="209004" y="750776"/>
                </a:lnTo>
                <a:lnTo>
                  <a:pt x="235848" y="787640"/>
                </a:lnTo>
                <a:lnTo>
                  <a:pt x="264082" y="823393"/>
                </a:lnTo>
                <a:lnTo>
                  <a:pt x="293666" y="857994"/>
                </a:lnTo>
                <a:lnTo>
                  <a:pt x="324561" y="891404"/>
                </a:lnTo>
                <a:lnTo>
                  <a:pt x="356726" y="923584"/>
                </a:lnTo>
                <a:lnTo>
                  <a:pt x="390122" y="954494"/>
                </a:lnTo>
                <a:lnTo>
                  <a:pt x="424710" y="984094"/>
                </a:lnTo>
                <a:lnTo>
                  <a:pt x="460450" y="1012346"/>
                </a:lnTo>
                <a:lnTo>
                  <a:pt x="497303" y="1039209"/>
                </a:lnTo>
                <a:lnTo>
                  <a:pt x="535228" y="1064644"/>
                </a:lnTo>
                <a:lnTo>
                  <a:pt x="574187" y="1088612"/>
                </a:lnTo>
                <a:lnTo>
                  <a:pt x="614139" y="1111072"/>
                </a:lnTo>
                <a:lnTo>
                  <a:pt x="655046" y="1131987"/>
                </a:lnTo>
                <a:lnTo>
                  <a:pt x="696867" y="1151315"/>
                </a:lnTo>
                <a:lnTo>
                  <a:pt x="739563" y="1169018"/>
                </a:lnTo>
                <a:lnTo>
                  <a:pt x="783094" y="1185055"/>
                </a:lnTo>
                <a:lnTo>
                  <a:pt x="827421" y="1199389"/>
                </a:lnTo>
                <a:lnTo>
                  <a:pt x="872505" y="1211978"/>
                </a:lnTo>
                <a:lnTo>
                  <a:pt x="918305" y="1222783"/>
                </a:lnTo>
                <a:lnTo>
                  <a:pt x="964781" y="1231766"/>
                </a:lnTo>
                <a:lnTo>
                  <a:pt x="1011896" y="1238886"/>
                </a:lnTo>
                <a:lnTo>
                  <a:pt x="1059608" y="1244104"/>
                </a:lnTo>
                <a:lnTo>
                  <a:pt x="1105290" y="1247343"/>
                </a:lnTo>
                <a:lnTo>
                  <a:pt x="1150883" y="1248816"/>
                </a:lnTo>
                <a:lnTo>
                  <a:pt x="1150883" y="0"/>
                </a:lnTo>
                <a:close/>
              </a:path>
            </a:pathLst>
          </a:custGeom>
          <a:solidFill>
            <a:srgbClr val="00843D"/>
          </a:solidFill>
        </p:spPr>
        <p:txBody>
          <a:bodyPr wrap="square" lIns="0" tIns="0" rIns="0" bIns="0" rtlCol="0"/>
          <a:lstStyle/>
          <a:p>
            <a:endParaRPr/>
          </a:p>
        </p:txBody>
      </p:sp>
      <p:sp>
        <p:nvSpPr>
          <p:cNvPr id="12" name="object 12"/>
          <p:cNvSpPr/>
          <p:nvPr/>
        </p:nvSpPr>
        <p:spPr>
          <a:xfrm>
            <a:off x="3076381" y="3469359"/>
            <a:ext cx="1259541" cy="795770"/>
          </a:xfrm>
          <a:custGeom>
            <a:avLst/>
            <a:gdLst/>
            <a:ahLst/>
            <a:cxnLst/>
            <a:rect l="l" t="t" r="r" b="b"/>
            <a:pathLst>
              <a:path w="1070610" h="1167129">
                <a:moveTo>
                  <a:pt x="1070330" y="0"/>
                </a:moveTo>
                <a:lnTo>
                  <a:pt x="685" y="0"/>
                </a:lnTo>
                <a:lnTo>
                  <a:pt x="363" y="9905"/>
                </a:lnTo>
                <a:lnTo>
                  <a:pt x="123" y="19819"/>
                </a:lnTo>
                <a:lnTo>
                  <a:pt x="0" y="45618"/>
                </a:lnTo>
                <a:lnTo>
                  <a:pt x="1275" y="94170"/>
                </a:lnTo>
                <a:lnTo>
                  <a:pt x="4573" y="142191"/>
                </a:lnTo>
                <a:lnTo>
                  <a:pt x="9854" y="189640"/>
                </a:lnTo>
                <a:lnTo>
                  <a:pt x="17075" y="236475"/>
                </a:lnTo>
                <a:lnTo>
                  <a:pt x="26196" y="282655"/>
                </a:lnTo>
                <a:lnTo>
                  <a:pt x="37173" y="328138"/>
                </a:lnTo>
                <a:lnTo>
                  <a:pt x="49967" y="372883"/>
                </a:lnTo>
                <a:lnTo>
                  <a:pt x="64536" y="416849"/>
                </a:lnTo>
                <a:lnTo>
                  <a:pt x="80838" y="459994"/>
                </a:lnTo>
                <a:lnTo>
                  <a:pt x="98832" y="502277"/>
                </a:lnTo>
                <a:lnTo>
                  <a:pt x="118476" y="543657"/>
                </a:lnTo>
                <a:lnTo>
                  <a:pt x="139729" y="584091"/>
                </a:lnTo>
                <a:lnTo>
                  <a:pt x="162550" y="623540"/>
                </a:lnTo>
                <a:lnTo>
                  <a:pt x="186896" y="661960"/>
                </a:lnTo>
                <a:lnTo>
                  <a:pt x="212727" y="699312"/>
                </a:lnTo>
                <a:lnTo>
                  <a:pt x="240001" y="735553"/>
                </a:lnTo>
                <a:lnTo>
                  <a:pt x="268677" y="770642"/>
                </a:lnTo>
                <a:lnTo>
                  <a:pt x="298713" y="804538"/>
                </a:lnTo>
                <a:lnTo>
                  <a:pt x="330068" y="837200"/>
                </a:lnTo>
                <a:lnTo>
                  <a:pt x="362700" y="868585"/>
                </a:lnTo>
                <a:lnTo>
                  <a:pt x="396568" y="898653"/>
                </a:lnTo>
                <a:lnTo>
                  <a:pt x="431630" y="927362"/>
                </a:lnTo>
                <a:lnTo>
                  <a:pt x="467845" y="954672"/>
                </a:lnTo>
                <a:lnTo>
                  <a:pt x="505172" y="980539"/>
                </a:lnTo>
                <a:lnTo>
                  <a:pt x="543568" y="1004924"/>
                </a:lnTo>
                <a:lnTo>
                  <a:pt x="582994" y="1027784"/>
                </a:lnTo>
                <a:lnTo>
                  <a:pt x="623406" y="1049079"/>
                </a:lnTo>
                <a:lnTo>
                  <a:pt x="664764" y="1068767"/>
                </a:lnTo>
                <a:lnTo>
                  <a:pt x="707026" y="1086806"/>
                </a:lnTo>
                <a:lnTo>
                  <a:pt x="750151" y="1103155"/>
                </a:lnTo>
                <a:lnTo>
                  <a:pt x="794098" y="1117773"/>
                </a:lnTo>
                <a:lnTo>
                  <a:pt x="838824" y="1130619"/>
                </a:lnTo>
                <a:lnTo>
                  <a:pt x="884289" y="1141650"/>
                </a:lnTo>
                <a:lnTo>
                  <a:pt x="930451" y="1150826"/>
                </a:lnTo>
                <a:lnTo>
                  <a:pt x="977268" y="1158105"/>
                </a:lnTo>
                <a:lnTo>
                  <a:pt x="1024699" y="1163447"/>
                </a:lnTo>
                <a:lnTo>
                  <a:pt x="1070330" y="1166774"/>
                </a:lnTo>
                <a:lnTo>
                  <a:pt x="1070330" y="0"/>
                </a:lnTo>
                <a:close/>
              </a:path>
            </a:pathLst>
          </a:custGeom>
          <a:solidFill>
            <a:srgbClr val="BED62F"/>
          </a:solidFill>
        </p:spPr>
        <p:txBody>
          <a:bodyPr wrap="square" lIns="0" tIns="0" rIns="0" bIns="0" rtlCol="0"/>
          <a:lstStyle/>
          <a:p>
            <a:endParaRPr/>
          </a:p>
        </p:txBody>
      </p:sp>
      <p:sp>
        <p:nvSpPr>
          <p:cNvPr id="13" name="object 13"/>
          <p:cNvSpPr/>
          <p:nvPr/>
        </p:nvSpPr>
        <p:spPr>
          <a:xfrm>
            <a:off x="3144879" y="3500472"/>
            <a:ext cx="1137141" cy="722333"/>
          </a:xfrm>
          <a:prstGeom prst="rect">
            <a:avLst/>
          </a:prstGeom>
          <a:blipFill>
            <a:blip r:embed="rId6" cstate="print"/>
            <a:stretch>
              <a:fillRect/>
            </a:stretch>
          </a:blipFill>
        </p:spPr>
        <p:txBody>
          <a:bodyPr wrap="square" lIns="0" tIns="0" rIns="0" bIns="0" rtlCol="0"/>
          <a:lstStyle/>
          <a:p>
            <a:endParaRPr/>
          </a:p>
        </p:txBody>
      </p:sp>
      <p:sp>
        <p:nvSpPr>
          <p:cNvPr id="14" name="object 14"/>
          <p:cNvSpPr/>
          <p:nvPr/>
        </p:nvSpPr>
        <p:spPr>
          <a:xfrm>
            <a:off x="3035215" y="2703074"/>
            <a:ext cx="1344706" cy="697057"/>
          </a:xfrm>
          <a:custGeom>
            <a:avLst/>
            <a:gdLst/>
            <a:ahLst/>
            <a:cxnLst/>
            <a:rect l="l" t="t" r="r" b="b"/>
            <a:pathLst>
              <a:path w="1143000" h="1022350">
                <a:moveTo>
                  <a:pt x="1142403" y="0"/>
                </a:moveTo>
                <a:lnTo>
                  <a:pt x="1096772" y="1447"/>
                </a:lnTo>
                <a:lnTo>
                  <a:pt x="1051140" y="4622"/>
                </a:lnTo>
                <a:lnTo>
                  <a:pt x="1001503" y="10093"/>
                </a:lnTo>
                <a:lnTo>
                  <a:pt x="952515" y="17622"/>
                </a:lnTo>
                <a:lnTo>
                  <a:pt x="904221" y="27165"/>
                </a:lnTo>
                <a:lnTo>
                  <a:pt x="856666" y="38677"/>
                </a:lnTo>
                <a:lnTo>
                  <a:pt x="809895" y="52113"/>
                </a:lnTo>
                <a:lnTo>
                  <a:pt x="763951" y="67429"/>
                </a:lnTo>
                <a:lnTo>
                  <a:pt x="718881" y="84581"/>
                </a:lnTo>
                <a:lnTo>
                  <a:pt x="674727" y="103523"/>
                </a:lnTo>
                <a:lnTo>
                  <a:pt x="631535" y="124212"/>
                </a:lnTo>
                <a:lnTo>
                  <a:pt x="589349" y="146603"/>
                </a:lnTo>
                <a:lnTo>
                  <a:pt x="548214" y="170651"/>
                </a:lnTo>
                <a:lnTo>
                  <a:pt x="508175" y="196311"/>
                </a:lnTo>
                <a:lnTo>
                  <a:pt x="469275" y="223540"/>
                </a:lnTo>
                <a:lnTo>
                  <a:pt x="431560" y="252293"/>
                </a:lnTo>
                <a:lnTo>
                  <a:pt x="395074" y="282525"/>
                </a:lnTo>
                <a:lnTo>
                  <a:pt x="359861" y="314191"/>
                </a:lnTo>
                <a:lnTo>
                  <a:pt x="325966" y="347247"/>
                </a:lnTo>
                <a:lnTo>
                  <a:pt x="293435" y="381649"/>
                </a:lnTo>
                <a:lnTo>
                  <a:pt x="262310" y="417352"/>
                </a:lnTo>
                <a:lnTo>
                  <a:pt x="232637" y="454311"/>
                </a:lnTo>
                <a:lnTo>
                  <a:pt x="204460" y="492482"/>
                </a:lnTo>
                <a:lnTo>
                  <a:pt x="177825" y="531821"/>
                </a:lnTo>
                <a:lnTo>
                  <a:pt x="152774" y="572282"/>
                </a:lnTo>
                <a:lnTo>
                  <a:pt x="129354" y="613822"/>
                </a:lnTo>
                <a:lnTo>
                  <a:pt x="107609" y="656395"/>
                </a:lnTo>
                <a:lnTo>
                  <a:pt x="87582" y="699958"/>
                </a:lnTo>
                <a:lnTo>
                  <a:pt x="69319" y="744465"/>
                </a:lnTo>
                <a:lnTo>
                  <a:pt x="52864" y="789872"/>
                </a:lnTo>
                <a:lnTo>
                  <a:pt x="38262" y="836135"/>
                </a:lnTo>
                <a:lnTo>
                  <a:pt x="25558" y="883209"/>
                </a:lnTo>
                <a:lnTo>
                  <a:pt x="14795" y="931049"/>
                </a:lnTo>
                <a:lnTo>
                  <a:pt x="6489" y="976655"/>
                </a:lnTo>
                <a:lnTo>
                  <a:pt x="0" y="1022324"/>
                </a:lnTo>
                <a:lnTo>
                  <a:pt x="1142403" y="1022324"/>
                </a:lnTo>
                <a:lnTo>
                  <a:pt x="1142403" y="0"/>
                </a:lnTo>
                <a:close/>
              </a:path>
            </a:pathLst>
          </a:custGeom>
          <a:solidFill>
            <a:srgbClr val="A81217"/>
          </a:solidFill>
        </p:spPr>
        <p:txBody>
          <a:bodyPr wrap="square" lIns="0" tIns="0" rIns="0" bIns="0" rtlCol="0"/>
          <a:lstStyle/>
          <a:p>
            <a:endParaRPr/>
          </a:p>
        </p:txBody>
      </p:sp>
      <p:sp>
        <p:nvSpPr>
          <p:cNvPr id="15" name="object 15"/>
          <p:cNvSpPr/>
          <p:nvPr/>
        </p:nvSpPr>
        <p:spPr>
          <a:xfrm>
            <a:off x="3084420" y="2727894"/>
            <a:ext cx="1241612" cy="641206"/>
          </a:xfrm>
          <a:custGeom>
            <a:avLst/>
            <a:gdLst/>
            <a:ahLst/>
            <a:cxnLst/>
            <a:rect l="l" t="t" r="r" b="b"/>
            <a:pathLst>
              <a:path w="1055370" h="940435">
                <a:moveTo>
                  <a:pt x="1054912" y="0"/>
                </a:moveTo>
                <a:lnTo>
                  <a:pt x="1009319" y="3289"/>
                </a:lnTo>
                <a:lnTo>
                  <a:pt x="959959" y="8891"/>
                </a:lnTo>
                <a:lnTo>
                  <a:pt x="911266" y="16592"/>
                </a:lnTo>
                <a:lnTo>
                  <a:pt x="863286" y="26345"/>
                </a:lnTo>
                <a:lnTo>
                  <a:pt x="816068" y="38103"/>
                </a:lnTo>
                <a:lnTo>
                  <a:pt x="769657" y="51820"/>
                </a:lnTo>
                <a:lnTo>
                  <a:pt x="724100" y="67448"/>
                </a:lnTo>
                <a:lnTo>
                  <a:pt x="679445" y="84941"/>
                </a:lnTo>
                <a:lnTo>
                  <a:pt x="635737" y="104253"/>
                </a:lnTo>
                <a:lnTo>
                  <a:pt x="593024" y="125336"/>
                </a:lnTo>
                <a:lnTo>
                  <a:pt x="551352" y="148144"/>
                </a:lnTo>
                <a:lnTo>
                  <a:pt x="510768" y="172631"/>
                </a:lnTo>
                <a:lnTo>
                  <a:pt x="471319" y="198749"/>
                </a:lnTo>
                <a:lnTo>
                  <a:pt x="433051" y="226452"/>
                </a:lnTo>
                <a:lnTo>
                  <a:pt x="396012" y="255693"/>
                </a:lnTo>
                <a:lnTo>
                  <a:pt x="360248" y="286426"/>
                </a:lnTo>
                <a:lnTo>
                  <a:pt x="325805" y="318603"/>
                </a:lnTo>
                <a:lnTo>
                  <a:pt x="292732" y="352179"/>
                </a:lnTo>
                <a:lnTo>
                  <a:pt x="261073" y="387106"/>
                </a:lnTo>
                <a:lnTo>
                  <a:pt x="230877" y="423338"/>
                </a:lnTo>
                <a:lnTo>
                  <a:pt x="202189" y="460828"/>
                </a:lnTo>
                <a:lnTo>
                  <a:pt x="175057" y="499530"/>
                </a:lnTo>
                <a:lnTo>
                  <a:pt x="149528" y="539396"/>
                </a:lnTo>
                <a:lnTo>
                  <a:pt x="125647" y="580380"/>
                </a:lnTo>
                <a:lnTo>
                  <a:pt x="103462" y="622436"/>
                </a:lnTo>
                <a:lnTo>
                  <a:pt x="83020" y="665516"/>
                </a:lnTo>
                <a:lnTo>
                  <a:pt x="64367" y="709574"/>
                </a:lnTo>
                <a:lnTo>
                  <a:pt x="47551" y="754563"/>
                </a:lnTo>
                <a:lnTo>
                  <a:pt x="32617" y="800437"/>
                </a:lnTo>
                <a:lnTo>
                  <a:pt x="19613" y="847148"/>
                </a:lnTo>
                <a:lnTo>
                  <a:pt x="8585" y="894651"/>
                </a:lnTo>
                <a:lnTo>
                  <a:pt x="0" y="940308"/>
                </a:lnTo>
                <a:lnTo>
                  <a:pt x="1054912" y="940308"/>
                </a:lnTo>
                <a:lnTo>
                  <a:pt x="1054912" y="0"/>
                </a:lnTo>
                <a:close/>
              </a:path>
            </a:pathLst>
          </a:custGeom>
          <a:solidFill>
            <a:srgbClr val="F27B9C"/>
          </a:solidFill>
        </p:spPr>
        <p:txBody>
          <a:bodyPr wrap="square" lIns="0" tIns="0" rIns="0" bIns="0" rtlCol="0"/>
          <a:lstStyle/>
          <a:p>
            <a:endParaRPr/>
          </a:p>
        </p:txBody>
      </p:sp>
      <p:sp>
        <p:nvSpPr>
          <p:cNvPr id="16" name="object 16"/>
          <p:cNvSpPr/>
          <p:nvPr/>
        </p:nvSpPr>
        <p:spPr>
          <a:xfrm>
            <a:off x="3164571" y="2769948"/>
            <a:ext cx="1107349" cy="567958"/>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6395618" y="2305004"/>
            <a:ext cx="1387288" cy="803997"/>
          </a:xfrm>
          <a:custGeom>
            <a:avLst/>
            <a:gdLst/>
            <a:ahLst/>
            <a:cxnLst/>
            <a:rect l="l" t="t" r="r" b="b"/>
            <a:pathLst>
              <a:path w="1179195" h="1179195">
                <a:moveTo>
                  <a:pt x="589622" y="0"/>
                </a:moveTo>
                <a:lnTo>
                  <a:pt x="541269" y="1954"/>
                </a:lnTo>
                <a:lnTo>
                  <a:pt x="493992" y="7714"/>
                </a:lnTo>
                <a:lnTo>
                  <a:pt x="447941" y="17131"/>
                </a:lnTo>
                <a:lnTo>
                  <a:pt x="403270" y="30051"/>
                </a:lnTo>
                <a:lnTo>
                  <a:pt x="360130" y="46323"/>
                </a:lnTo>
                <a:lnTo>
                  <a:pt x="318673" y="65795"/>
                </a:lnTo>
                <a:lnTo>
                  <a:pt x="279051" y="88316"/>
                </a:lnTo>
                <a:lnTo>
                  <a:pt x="241415" y="113735"/>
                </a:lnTo>
                <a:lnTo>
                  <a:pt x="205917" y="141898"/>
                </a:lnTo>
                <a:lnTo>
                  <a:pt x="172710" y="172656"/>
                </a:lnTo>
                <a:lnTo>
                  <a:pt x="141945" y="205856"/>
                </a:lnTo>
                <a:lnTo>
                  <a:pt x="113773" y="241346"/>
                </a:lnTo>
                <a:lnTo>
                  <a:pt x="88347" y="278976"/>
                </a:lnTo>
                <a:lnTo>
                  <a:pt x="65819" y="318592"/>
                </a:lnTo>
                <a:lnTo>
                  <a:pt x="46340" y="360045"/>
                </a:lnTo>
                <a:lnTo>
                  <a:pt x="30062" y="403181"/>
                </a:lnTo>
                <a:lnTo>
                  <a:pt x="17138" y="447850"/>
                </a:lnTo>
                <a:lnTo>
                  <a:pt x="7718" y="493899"/>
                </a:lnTo>
                <a:lnTo>
                  <a:pt x="1954" y="541177"/>
                </a:lnTo>
                <a:lnTo>
                  <a:pt x="0" y="589534"/>
                </a:lnTo>
                <a:lnTo>
                  <a:pt x="1954" y="637890"/>
                </a:lnTo>
                <a:lnTo>
                  <a:pt x="7718" y="685172"/>
                </a:lnTo>
                <a:lnTo>
                  <a:pt x="17138" y="731225"/>
                </a:lnTo>
                <a:lnTo>
                  <a:pt x="30062" y="775899"/>
                </a:lnTo>
                <a:lnTo>
                  <a:pt x="46340" y="819042"/>
                </a:lnTo>
                <a:lnTo>
                  <a:pt x="65819" y="860502"/>
                </a:lnTo>
                <a:lnTo>
                  <a:pt x="88347" y="900127"/>
                </a:lnTo>
                <a:lnTo>
                  <a:pt x="113773" y="937765"/>
                </a:lnTo>
                <a:lnTo>
                  <a:pt x="141945" y="973265"/>
                </a:lnTo>
                <a:lnTo>
                  <a:pt x="172710" y="1006475"/>
                </a:lnTo>
                <a:lnTo>
                  <a:pt x="205917" y="1037242"/>
                </a:lnTo>
                <a:lnTo>
                  <a:pt x="241415" y="1065415"/>
                </a:lnTo>
                <a:lnTo>
                  <a:pt x="279051" y="1090842"/>
                </a:lnTo>
                <a:lnTo>
                  <a:pt x="318673" y="1113371"/>
                </a:lnTo>
                <a:lnTo>
                  <a:pt x="360130" y="1132851"/>
                </a:lnTo>
                <a:lnTo>
                  <a:pt x="403270" y="1149130"/>
                </a:lnTo>
                <a:lnTo>
                  <a:pt x="447941" y="1162056"/>
                </a:lnTo>
                <a:lnTo>
                  <a:pt x="493992" y="1171476"/>
                </a:lnTo>
                <a:lnTo>
                  <a:pt x="541269" y="1177240"/>
                </a:lnTo>
                <a:lnTo>
                  <a:pt x="589622" y="1179195"/>
                </a:lnTo>
                <a:lnTo>
                  <a:pt x="637971" y="1177240"/>
                </a:lnTo>
                <a:lnTo>
                  <a:pt x="685244" y="1171476"/>
                </a:lnTo>
                <a:lnTo>
                  <a:pt x="731289" y="1162056"/>
                </a:lnTo>
                <a:lnTo>
                  <a:pt x="775954" y="1149130"/>
                </a:lnTo>
                <a:lnTo>
                  <a:pt x="819088" y="1132851"/>
                </a:lnTo>
                <a:lnTo>
                  <a:pt x="860539" y="1113371"/>
                </a:lnTo>
                <a:lnTo>
                  <a:pt x="900154" y="1090842"/>
                </a:lnTo>
                <a:lnTo>
                  <a:pt x="937783" y="1065415"/>
                </a:lnTo>
                <a:lnTo>
                  <a:pt x="973274" y="1037242"/>
                </a:lnTo>
                <a:lnTo>
                  <a:pt x="1006475" y="1006475"/>
                </a:lnTo>
                <a:lnTo>
                  <a:pt x="1037233" y="973265"/>
                </a:lnTo>
                <a:lnTo>
                  <a:pt x="1065398" y="937765"/>
                </a:lnTo>
                <a:lnTo>
                  <a:pt x="1090818" y="900127"/>
                </a:lnTo>
                <a:lnTo>
                  <a:pt x="1113341" y="860502"/>
                </a:lnTo>
                <a:lnTo>
                  <a:pt x="1132815" y="819042"/>
                </a:lnTo>
                <a:lnTo>
                  <a:pt x="1149089" y="775899"/>
                </a:lnTo>
                <a:lnTo>
                  <a:pt x="1162010" y="731225"/>
                </a:lnTo>
                <a:lnTo>
                  <a:pt x="1171428" y="685172"/>
                </a:lnTo>
                <a:lnTo>
                  <a:pt x="1177189" y="637890"/>
                </a:lnTo>
                <a:lnTo>
                  <a:pt x="1179144" y="589534"/>
                </a:lnTo>
                <a:lnTo>
                  <a:pt x="1177189" y="541177"/>
                </a:lnTo>
                <a:lnTo>
                  <a:pt x="1171428" y="493899"/>
                </a:lnTo>
                <a:lnTo>
                  <a:pt x="1162010" y="447850"/>
                </a:lnTo>
                <a:lnTo>
                  <a:pt x="1149089" y="403181"/>
                </a:lnTo>
                <a:lnTo>
                  <a:pt x="1132815" y="360045"/>
                </a:lnTo>
                <a:lnTo>
                  <a:pt x="1113341" y="318592"/>
                </a:lnTo>
                <a:lnTo>
                  <a:pt x="1090818" y="278976"/>
                </a:lnTo>
                <a:lnTo>
                  <a:pt x="1065398" y="241346"/>
                </a:lnTo>
                <a:lnTo>
                  <a:pt x="1037233" y="205856"/>
                </a:lnTo>
                <a:lnTo>
                  <a:pt x="1006475" y="172656"/>
                </a:lnTo>
                <a:lnTo>
                  <a:pt x="973274" y="141898"/>
                </a:lnTo>
                <a:lnTo>
                  <a:pt x="937783" y="113735"/>
                </a:lnTo>
                <a:lnTo>
                  <a:pt x="900154" y="88316"/>
                </a:lnTo>
                <a:lnTo>
                  <a:pt x="860539" y="65795"/>
                </a:lnTo>
                <a:lnTo>
                  <a:pt x="819088" y="46323"/>
                </a:lnTo>
                <a:lnTo>
                  <a:pt x="775954" y="30051"/>
                </a:lnTo>
                <a:lnTo>
                  <a:pt x="731289" y="17131"/>
                </a:lnTo>
                <a:lnTo>
                  <a:pt x="685244" y="7714"/>
                </a:lnTo>
                <a:lnTo>
                  <a:pt x="637971" y="1954"/>
                </a:lnTo>
                <a:lnTo>
                  <a:pt x="589622" y="0"/>
                </a:lnTo>
                <a:close/>
              </a:path>
            </a:pathLst>
          </a:custGeom>
          <a:solidFill>
            <a:srgbClr val="336FA6"/>
          </a:solidFill>
        </p:spPr>
        <p:txBody>
          <a:bodyPr wrap="square" lIns="0" tIns="0" rIns="0" bIns="0" rtlCol="0"/>
          <a:lstStyle/>
          <a:p>
            <a:endParaRPr/>
          </a:p>
        </p:txBody>
      </p:sp>
      <p:sp>
        <p:nvSpPr>
          <p:cNvPr id="18" name="object 18"/>
          <p:cNvSpPr/>
          <p:nvPr/>
        </p:nvSpPr>
        <p:spPr>
          <a:xfrm>
            <a:off x="6455632" y="2339785"/>
            <a:ext cx="1267759" cy="734724"/>
          </a:xfrm>
          <a:custGeom>
            <a:avLst/>
            <a:gdLst/>
            <a:ahLst/>
            <a:cxnLst/>
            <a:rect l="l" t="t" r="r" b="b"/>
            <a:pathLst>
              <a:path w="1077595" h="1077595">
                <a:moveTo>
                  <a:pt x="538606" y="0"/>
                </a:moveTo>
                <a:lnTo>
                  <a:pt x="489583" y="2200"/>
                </a:lnTo>
                <a:lnTo>
                  <a:pt x="441793" y="8676"/>
                </a:lnTo>
                <a:lnTo>
                  <a:pt x="395425" y="19237"/>
                </a:lnTo>
                <a:lnTo>
                  <a:pt x="350671" y="33692"/>
                </a:lnTo>
                <a:lnTo>
                  <a:pt x="307720" y="51852"/>
                </a:lnTo>
                <a:lnTo>
                  <a:pt x="266763" y="73526"/>
                </a:lnTo>
                <a:lnTo>
                  <a:pt x="227990" y="98525"/>
                </a:lnTo>
                <a:lnTo>
                  <a:pt x="191591" y="126658"/>
                </a:lnTo>
                <a:lnTo>
                  <a:pt x="157756" y="157735"/>
                </a:lnTo>
                <a:lnTo>
                  <a:pt x="126675" y="191567"/>
                </a:lnTo>
                <a:lnTo>
                  <a:pt x="98538" y="227962"/>
                </a:lnTo>
                <a:lnTo>
                  <a:pt x="73536" y="266731"/>
                </a:lnTo>
                <a:lnTo>
                  <a:pt x="51859" y="307685"/>
                </a:lnTo>
                <a:lnTo>
                  <a:pt x="33697" y="350632"/>
                </a:lnTo>
                <a:lnTo>
                  <a:pt x="19239" y="395383"/>
                </a:lnTo>
                <a:lnTo>
                  <a:pt x="8677" y="441747"/>
                </a:lnTo>
                <a:lnTo>
                  <a:pt x="2201" y="489535"/>
                </a:lnTo>
                <a:lnTo>
                  <a:pt x="0" y="538556"/>
                </a:lnTo>
                <a:lnTo>
                  <a:pt x="2201" y="587583"/>
                </a:lnTo>
                <a:lnTo>
                  <a:pt x="8677" y="635377"/>
                </a:lnTo>
                <a:lnTo>
                  <a:pt x="19239" y="681747"/>
                </a:lnTo>
                <a:lnTo>
                  <a:pt x="33697" y="726503"/>
                </a:lnTo>
                <a:lnTo>
                  <a:pt x="51859" y="769455"/>
                </a:lnTo>
                <a:lnTo>
                  <a:pt x="73536" y="810413"/>
                </a:lnTo>
                <a:lnTo>
                  <a:pt x="98538" y="849187"/>
                </a:lnTo>
                <a:lnTo>
                  <a:pt x="126675" y="885587"/>
                </a:lnTo>
                <a:lnTo>
                  <a:pt x="157756" y="919422"/>
                </a:lnTo>
                <a:lnTo>
                  <a:pt x="191591" y="950503"/>
                </a:lnTo>
                <a:lnTo>
                  <a:pt x="227990" y="978639"/>
                </a:lnTo>
                <a:lnTo>
                  <a:pt x="266763" y="1003641"/>
                </a:lnTo>
                <a:lnTo>
                  <a:pt x="307720" y="1025318"/>
                </a:lnTo>
                <a:lnTo>
                  <a:pt x="350671" y="1043480"/>
                </a:lnTo>
                <a:lnTo>
                  <a:pt x="395425" y="1057936"/>
                </a:lnTo>
                <a:lnTo>
                  <a:pt x="441793" y="1068498"/>
                </a:lnTo>
                <a:lnTo>
                  <a:pt x="489583" y="1074974"/>
                </a:lnTo>
                <a:lnTo>
                  <a:pt x="538606" y="1077175"/>
                </a:lnTo>
                <a:lnTo>
                  <a:pt x="587634" y="1074974"/>
                </a:lnTo>
                <a:lnTo>
                  <a:pt x="635426" y="1068498"/>
                </a:lnTo>
                <a:lnTo>
                  <a:pt x="681795" y="1057936"/>
                </a:lnTo>
                <a:lnTo>
                  <a:pt x="726549" y="1043480"/>
                </a:lnTo>
                <a:lnTo>
                  <a:pt x="769499" y="1025318"/>
                </a:lnTo>
                <a:lnTo>
                  <a:pt x="810454" y="1003641"/>
                </a:lnTo>
                <a:lnTo>
                  <a:pt x="849225" y="978639"/>
                </a:lnTo>
                <a:lnTo>
                  <a:pt x="885622" y="950503"/>
                </a:lnTo>
                <a:lnTo>
                  <a:pt x="919454" y="919422"/>
                </a:lnTo>
                <a:lnTo>
                  <a:pt x="950532" y="885587"/>
                </a:lnTo>
                <a:lnTo>
                  <a:pt x="978665" y="849187"/>
                </a:lnTo>
                <a:lnTo>
                  <a:pt x="1003664" y="810413"/>
                </a:lnTo>
                <a:lnTo>
                  <a:pt x="1025338" y="769455"/>
                </a:lnTo>
                <a:lnTo>
                  <a:pt x="1043497" y="726503"/>
                </a:lnTo>
                <a:lnTo>
                  <a:pt x="1057952" y="681747"/>
                </a:lnTo>
                <a:lnTo>
                  <a:pt x="1068512" y="635377"/>
                </a:lnTo>
                <a:lnTo>
                  <a:pt x="1074987" y="587583"/>
                </a:lnTo>
                <a:lnTo>
                  <a:pt x="1077188" y="538556"/>
                </a:lnTo>
                <a:lnTo>
                  <a:pt x="1074987" y="489535"/>
                </a:lnTo>
                <a:lnTo>
                  <a:pt x="1068512" y="441747"/>
                </a:lnTo>
                <a:lnTo>
                  <a:pt x="1057952" y="395383"/>
                </a:lnTo>
                <a:lnTo>
                  <a:pt x="1043497" y="350632"/>
                </a:lnTo>
                <a:lnTo>
                  <a:pt x="1025338" y="307685"/>
                </a:lnTo>
                <a:lnTo>
                  <a:pt x="1003664" y="266731"/>
                </a:lnTo>
                <a:lnTo>
                  <a:pt x="978665" y="227962"/>
                </a:lnTo>
                <a:lnTo>
                  <a:pt x="950532" y="191567"/>
                </a:lnTo>
                <a:lnTo>
                  <a:pt x="919454" y="157735"/>
                </a:lnTo>
                <a:lnTo>
                  <a:pt x="885622" y="126658"/>
                </a:lnTo>
                <a:lnTo>
                  <a:pt x="849225" y="98525"/>
                </a:lnTo>
                <a:lnTo>
                  <a:pt x="810454" y="73526"/>
                </a:lnTo>
                <a:lnTo>
                  <a:pt x="769499" y="51852"/>
                </a:lnTo>
                <a:lnTo>
                  <a:pt x="726549" y="33692"/>
                </a:lnTo>
                <a:lnTo>
                  <a:pt x="681795" y="19237"/>
                </a:lnTo>
                <a:lnTo>
                  <a:pt x="635426" y="8676"/>
                </a:lnTo>
                <a:lnTo>
                  <a:pt x="587634" y="2200"/>
                </a:lnTo>
                <a:lnTo>
                  <a:pt x="538606" y="0"/>
                </a:lnTo>
                <a:close/>
              </a:path>
            </a:pathLst>
          </a:custGeom>
          <a:solidFill>
            <a:srgbClr val="78B6E3"/>
          </a:solidFill>
        </p:spPr>
        <p:txBody>
          <a:bodyPr wrap="square" lIns="0" tIns="0" rIns="0" bIns="0" rtlCol="0"/>
          <a:lstStyle/>
          <a:p>
            <a:endParaRPr/>
          </a:p>
        </p:txBody>
      </p:sp>
      <p:sp>
        <p:nvSpPr>
          <p:cNvPr id="19" name="object 19"/>
          <p:cNvSpPr/>
          <p:nvPr/>
        </p:nvSpPr>
        <p:spPr>
          <a:xfrm>
            <a:off x="6533148" y="2384688"/>
            <a:ext cx="1112146" cy="644600"/>
          </a:xfrm>
          <a:prstGeom prst="rect">
            <a:avLst/>
          </a:prstGeom>
          <a:blipFill>
            <a:blip r:embed="rId8" cstate="print"/>
            <a:stretch>
              <a:fillRect/>
            </a:stretch>
          </a:blipFill>
        </p:spPr>
        <p:txBody>
          <a:bodyPr wrap="square" lIns="0" tIns="0" rIns="0" bIns="0" rtlCol="0"/>
          <a:lstStyle/>
          <a:p>
            <a:endParaRPr/>
          </a:p>
        </p:txBody>
      </p:sp>
      <p:sp>
        <p:nvSpPr>
          <p:cNvPr id="20" name="object 20"/>
          <p:cNvSpPr/>
          <p:nvPr/>
        </p:nvSpPr>
        <p:spPr>
          <a:xfrm>
            <a:off x="1532166" y="2745048"/>
            <a:ext cx="466165" cy="1823605"/>
          </a:xfrm>
          <a:custGeom>
            <a:avLst/>
            <a:gdLst/>
            <a:ahLst/>
            <a:cxnLst/>
            <a:rect l="l" t="t" r="r" b="b"/>
            <a:pathLst>
              <a:path w="396239" h="2674620">
                <a:moveTo>
                  <a:pt x="76912" y="0"/>
                </a:moveTo>
                <a:lnTo>
                  <a:pt x="62968" y="0"/>
                </a:lnTo>
                <a:lnTo>
                  <a:pt x="57316" y="6629"/>
                </a:lnTo>
                <a:lnTo>
                  <a:pt x="56859" y="14909"/>
                </a:lnTo>
                <a:lnTo>
                  <a:pt x="56736" y="15646"/>
                </a:lnTo>
                <a:lnTo>
                  <a:pt x="23046" y="360502"/>
                </a:lnTo>
                <a:lnTo>
                  <a:pt x="5883" y="550083"/>
                </a:lnTo>
                <a:lnTo>
                  <a:pt x="0" y="650598"/>
                </a:lnTo>
                <a:lnTo>
                  <a:pt x="77" y="728992"/>
                </a:lnTo>
                <a:lnTo>
                  <a:pt x="18231" y="814807"/>
                </a:lnTo>
                <a:lnTo>
                  <a:pt x="56448" y="887093"/>
                </a:lnTo>
                <a:lnTo>
                  <a:pt x="94334" y="936974"/>
                </a:lnTo>
                <a:lnTo>
                  <a:pt x="111495" y="955573"/>
                </a:lnTo>
                <a:lnTo>
                  <a:pt x="132227" y="988597"/>
                </a:lnTo>
                <a:lnTo>
                  <a:pt x="142148" y="1036341"/>
                </a:lnTo>
                <a:lnTo>
                  <a:pt x="144823" y="1093068"/>
                </a:lnTo>
                <a:lnTo>
                  <a:pt x="143814" y="1153037"/>
                </a:lnTo>
                <a:lnTo>
                  <a:pt x="142686" y="1210513"/>
                </a:lnTo>
                <a:lnTo>
                  <a:pt x="142424" y="1225940"/>
                </a:lnTo>
                <a:lnTo>
                  <a:pt x="140453" y="1282902"/>
                </a:lnTo>
                <a:lnTo>
                  <a:pt x="138827" y="1322888"/>
                </a:lnTo>
                <a:lnTo>
                  <a:pt x="136832" y="1369514"/>
                </a:lnTo>
                <a:lnTo>
                  <a:pt x="134507" y="1422005"/>
                </a:lnTo>
                <a:lnTo>
                  <a:pt x="131895" y="1479588"/>
                </a:lnTo>
                <a:lnTo>
                  <a:pt x="129039" y="1541490"/>
                </a:lnTo>
                <a:lnTo>
                  <a:pt x="125979" y="1606937"/>
                </a:lnTo>
                <a:lnTo>
                  <a:pt x="119418" y="1745372"/>
                </a:lnTo>
                <a:lnTo>
                  <a:pt x="96212" y="2227855"/>
                </a:lnTo>
                <a:lnTo>
                  <a:pt x="90894" y="2339598"/>
                </a:lnTo>
                <a:lnTo>
                  <a:pt x="88663" y="2387250"/>
                </a:lnTo>
                <a:lnTo>
                  <a:pt x="86774" y="2428391"/>
                </a:lnTo>
                <a:lnTo>
                  <a:pt x="84186" y="2488047"/>
                </a:lnTo>
                <a:lnTo>
                  <a:pt x="83466" y="2512377"/>
                </a:lnTo>
                <a:lnTo>
                  <a:pt x="91697" y="2574151"/>
                </a:lnTo>
                <a:lnTo>
                  <a:pt x="108771" y="2619092"/>
                </a:lnTo>
                <a:lnTo>
                  <a:pt x="133134" y="2649359"/>
                </a:lnTo>
                <a:lnTo>
                  <a:pt x="163232" y="2667114"/>
                </a:lnTo>
                <a:lnTo>
                  <a:pt x="197512" y="2674518"/>
                </a:lnTo>
                <a:lnTo>
                  <a:pt x="197651" y="2674620"/>
                </a:lnTo>
                <a:lnTo>
                  <a:pt x="198337" y="2674594"/>
                </a:lnTo>
                <a:lnTo>
                  <a:pt x="232599" y="2667114"/>
                </a:lnTo>
                <a:lnTo>
                  <a:pt x="262689" y="2649359"/>
                </a:lnTo>
                <a:lnTo>
                  <a:pt x="287048" y="2619092"/>
                </a:lnTo>
                <a:lnTo>
                  <a:pt x="304119" y="2574151"/>
                </a:lnTo>
                <a:lnTo>
                  <a:pt x="312345" y="2512377"/>
                </a:lnTo>
                <a:lnTo>
                  <a:pt x="312241" y="2505015"/>
                </a:lnTo>
                <a:lnTo>
                  <a:pt x="310546" y="2462248"/>
                </a:lnTo>
                <a:lnTo>
                  <a:pt x="307150" y="2387250"/>
                </a:lnTo>
                <a:lnTo>
                  <a:pt x="304919" y="2339598"/>
                </a:lnTo>
                <a:lnTo>
                  <a:pt x="299599" y="2227855"/>
                </a:lnTo>
                <a:lnTo>
                  <a:pt x="279801" y="1816813"/>
                </a:lnTo>
                <a:lnTo>
                  <a:pt x="273039" y="1675156"/>
                </a:lnTo>
                <a:lnTo>
                  <a:pt x="269816" y="1606937"/>
                </a:lnTo>
                <a:lnTo>
                  <a:pt x="266755" y="1541490"/>
                </a:lnTo>
                <a:lnTo>
                  <a:pt x="263897" y="1479588"/>
                </a:lnTo>
                <a:lnTo>
                  <a:pt x="261283" y="1422005"/>
                </a:lnTo>
                <a:lnTo>
                  <a:pt x="258957" y="1369514"/>
                </a:lnTo>
                <a:lnTo>
                  <a:pt x="256960" y="1322888"/>
                </a:lnTo>
                <a:lnTo>
                  <a:pt x="255334" y="1282902"/>
                </a:lnTo>
                <a:lnTo>
                  <a:pt x="253362" y="1225940"/>
                </a:lnTo>
                <a:lnTo>
                  <a:pt x="253100" y="1210513"/>
                </a:lnTo>
                <a:lnTo>
                  <a:pt x="251975" y="1153037"/>
                </a:lnTo>
                <a:lnTo>
                  <a:pt x="250976" y="1093068"/>
                </a:lnTo>
                <a:lnTo>
                  <a:pt x="253662" y="1036341"/>
                </a:lnTo>
                <a:lnTo>
                  <a:pt x="263593" y="988597"/>
                </a:lnTo>
                <a:lnTo>
                  <a:pt x="284329" y="955573"/>
                </a:lnTo>
                <a:lnTo>
                  <a:pt x="347792" y="891796"/>
                </a:lnTo>
                <a:lnTo>
                  <a:pt x="380552" y="846936"/>
                </a:lnTo>
                <a:lnTo>
                  <a:pt x="393055" y="799748"/>
                </a:lnTo>
                <a:lnTo>
                  <a:pt x="395746" y="728992"/>
                </a:lnTo>
                <a:lnTo>
                  <a:pt x="395222" y="697129"/>
                </a:lnTo>
                <a:lnTo>
                  <a:pt x="393124" y="652920"/>
                </a:lnTo>
                <a:lnTo>
                  <a:pt x="392146" y="637387"/>
                </a:lnTo>
                <a:lnTo>
                  <a:pt x="105907" y="637387"/>
                </a:lnTo>
                <a:lnTo>
                  <a:pt x="97334" y="637311"/>
                </a:lnTo>
                <a:lnTo>
                  <a:pt x="90413" y="629475"/>
                </a:lnTo>
                <a:lnTo>
                  <a:pt x="90413" y="619734"/>
                </a:lnTo>
                <a:lnTo>
                  <a:pt x="83021" y="14909"/>
                </a:lnTo>
                <a:lnTo>
                  <a:pt x="82564" y="6629"/>
                </a:lnTo>
                <a:lnTo>
                  <a:pt x="76912" y="0"/>
                </a:lnTo>
                <a:close/>
              </a:path>
              <a:path w="396239" h="2674620">
                <a:moveTo>
                  <a:pt x="198337" y="2674594"/>
                </a:moveTo>
                <a:lnTo>
                  <a:pt x="198032" y="2674594"/>
                </a:lnTo>
                <a:lnTo>
                  <a:pt x="198197" y="2674620"/>
                </a:lnTo>
                <a:lnTo>
                  <a:pt x="198337" y="2674620"/>
                </a:lnTo>
                <a:close/>
              </a:path>
              <a:path w="396239" h="2674620">
                <a:moveTo>
                  <a:pt x="162714" y="0"/>
                </a:moveTo>
                <a:lnTo>
                  <a:pt x="146623" y="0"/>
                </a:lnTo>
                <a:lnTo>
                  <a:pt x="140095" y="6629"/>
                </a:lnTo>
                <a:lnTo>
                  <a:pt x="139554" y="16268"/>
                </a:lnTo>
                <a:lnTo>
                  <a:pt x="132272" y="619734"/>
                </a:lnTo>
                <a:lnTo>
                  <a:pt x="132272" y="629475"/>
                </a:lnTo>
                <a:lnTo>
                  <a:pt x="125363" y="637311"/>
                </a:lnTo>
                <a:lnTo>
                  <a:pt x="116740" y="637387"/>
                </a:lnTo>
                <a:lnTo>
                  <a:pt x="192470" y="637387"/>
                </a:lnTo>
                <a:lnTo>
                  <a:pt x="183897" y="637311"/>
                </a:lnTo>
                <a:lnTo>
                  <a:pt x="176950" y="629475"/>
                </a:lnTo>
                <a:lnTo>
                  <a:pt x="176950" y="619734"/>
                </a:lnTo>
                <a:lnTo>
                  <a:pt x="169673" y="14909"/>
                </a:lnTo>
                <a:lnTo>
                  <a:pt x="169191" y="6629"/>
                </a:lnTo>
                <a:lnTo>
                  <a:pt x="162714" y="0"/>
                </a:lnTo>
                <a:close/>
              </a:path>
              <a:path w="396239" h="2674620">
                <a:moveTo>
                  <a:pt x="249226" y="0"/>
                </a:moveTo>
                <a:lnTo>
                  <a:pt x="233173" y="0"/>
                </a:lnTo>
                <a:lnTo>
                  <a:pt x="226696" y="6629"/>
                </a:lnTo>
                <a:lnTo>
                  <a:pt x="226134" y="16268"/>
                </a:lnTo>
                <a:lnTo>
                  <a:pt x="218822" y="619734"/>
                </a:lnTo>
                <a:lnTo>
                  <a:pt x="218822" y="629475"/>
                </a:lnTo>
                <a:lnTo>
                  <a:pt x="211926" y="637311"/>
                </a:lnTo>
                <a:lnTo>
                  <a:pt x="203316" y="637387"/>
                </a:lnTo>
                <a:lnTo>
                  <a:pt x="279046" y="637387"/>
                </a:lnTo>
                <a:lnTo>
                  <a:pt x="270486" y="637311"/>
                </a:lnTo>
                <a:lnTo>
                  <a:pt x="263539" y="629475"/>
                </a:lnTo>
                <a:lnTo>
                  <a:pt x="263539" y="619734"/>
                </a:lnTo>
                <a:lnTo>
                  <a:pt x="256173" y="14909"/>
                </a:lnTo>
                <a:lnTo>
                  <a:pt x="255665" y="6629"/>
                </a:lnTo>
                <a:lnTo>
                  <a:pt x="249226" y="0"/>
                </a:lnTo>
                <a:close/>
              </a:path>
              <a:path w="396239" h="2674620">
                <a:moveTo>
                  <a:pt x="333173" y="419"/>
                </a:moveTo>
                <a:lnTo>
                  <a:pt x="318530" y="419"/>
                </a:lnTo>
                <a:lnTo>
                  <a:pt x="312599" y="7518"/>
                </a:lnTo>
                <a:lnTo>
                  <a:pt x="312599" y="16268"/>
                </a:lnTo>
                <a:lnTo>
                  <a:pt x="305424" y="619734"/>
                </a:lnTo>
                <a:lnTo>
                  <a:pt x="305424" y="629475"/>
                </a:lnTo>
                <a:lnTo>
                  <a:pt x="298477" y="637311"/>
                </a:lnTo>
                <a:lnTo>
                  <a:pt x="289866" y="637387"/>
                </a:lnTo>
                <a:lnTo>
                  <a:pt x="392146" y="637387"/>
                </a:lnTo>
                <a:lnTo>
                  <a:pt x="389711" y="598720"/>
                </a:lnTo>
                <a:lnTo>
                  <a:pt x="385240" y="536882"/>
                </a:lnTo>
                <a:lnTo>
                  <a:pt x="379971" y="469761"/>
                </a:lnTo>
                <a:lnTo>
                  <a:pt x="374160" y="399710"/>
                </a:lnTo>
                <a:lnTo>
                  <a:pt x="368066" y="329082"/>
                </a:lnTo>
                <a:lnTo>
                  <a:pt x="361948" y="260232"/>
                </a:lnTo>
                <a:lnTo>
                  <a:pt x="356063" y="195513"/>
                </a:lnTo>
                <a:lnTo>
                  <a:pt x="350669" y="137279"/>
                </a:lnTo>
                <a:lnTo>
                  <a:pt x="346024" y="87884"/>
                </a:lnTo>
                <a:lnTo>
                  <a:pt x="342387" y="49681"/>
                </a:lnTo>
                <a:lnTo>
                  <a:pt x="339167" y="16268"/>
                </a:lnTo>
                <a:lnTo>
                  <a:pt x="339167" y="7518"/>
                </a:lnTo>
                <a:lnTo>
                  <a:pt x="333173" y="419"/>
                </a:lnTo>
                <a:close/>
              </a:path>
            </a:pathLst>
          </a:custGeom>
          <a:solidFill>
            <a:srgbClr val="FFFFFF"/>
          </a:solidFill>
        </p:spPr>
        <p:txBody>
          <a:bodyPr wrap="square" lIns="0" tIns="0" rIns="0" bIns="0" rtlCol="0"/>
          <a:lstStyle/>
          <a:p>
            <a:endParaRPr/>
          </a:p>
        </p:txBody>
      </p:sp>
      <p:sp>
        <p:nvSpPr>
          <p:cNvPr id="21" name="object 21"/>
          <p:cNvSpPr/>
          <p:nvPr/>
        </p:nvSpPr>
        <p:spPr>
          <a:xfrm>
            <a:off x="6638888" y="3382496"/>
            <a:ext cx="867335" cy="502660"/>
          </a:xfrm>
          <a:custGeom>
            <a:avLst/>
            <a:gdLst/>
            <a:ahLst/>
            <a:cxnLst/>
            <a:rect l="l" t="t" r="r" b="b"/>
            <a:pathLst>
              <a:path w="737235" h="737235">
                <a:moveTo>
                  <a:pt x="368401" y="0"/>
                </a:moveTo>
                <a:lnTo>
                  <a:pt x="322189" y="2869"/>
                </a:lnTo>
                <a:lnTo>
                  <a:pt x="277690" y="11247"/>
                </a:lnTo>
                <a:lnTo>
                  <a:pt x="235249" y="24789"/>
                </a:lnTo>
                <a:lnTo>
                  <a:pt x="195212" y="43151"/>
                </a:lnTo>
                <a:lnTo>
                  <a:pt x="157924" y="65985"/>
                </a:lnTo>
                <a:lnTo>
                  <a:pt x="123729" y="92949"/>
                </a:lnTo>
                <a:lnTo>
                  <a:pt x="92974" y="123697"/>
                </a:lnTo>
                <a:lnTo>
                  <a:pt x="66004" y="157884"/>
                </a:lnTo>
                <a:lnTo>
                  <a:pt x="43163" y="195164"/>
                </a:lnTo>
                <a:lnTo>
                  <a:pt x="24797" y="235193"/>
                </a:lnTo>
                <a:lnTo>
                  <a:pt x="11251" y="277627"/>
                </a:lnTo>
                <a:lnTo>
                  <a:pt x="2870" y="322119"/>
                </a:lnTo>
                <a:lnTo>
                  <a:pt x="0" y="368325"/>
                </a:lnTo>
                <a:lnTo>
                  <a:pt x="2870" y="414533"/>
                </a:lnTo>
                <a:lnTo>
                  <a:pt x="11251" y="459030"/>
                </a:lnTo>
                <a:lnTo>
                  <a:pt x="24797" y="501472"/>
                </a:lnTo>
                <a:lnTo>
                  <a:pt x="43163" y="541512"/>
                </a:lnTo>
                <a:lnTo>
                  <a:pt x="66004" y="578804"/>
                </a:lnTo>
                <a:lnTo>
                  <a:pt x="92974" y="613003"/>
                </a:lnTo>
                <a:lnTo>
                  <a:pt x="123729" y="643764"/>
                </a:lnTo>
                <a:lnTo>
                  <a:pt x="157924" y="670741"/>
                </a:lnTo>
                <a:lnTo>
                  <a:pt x="195212" y="693588"/>
                </a:lnTo>
                <a:lnTo>
                  <a:pt x="235249" y="711959"/>
                </a:lnTo>
                <a:lnTo>
                  <a:pt x="277690" y="725510"/>
                </a:lnTo>
                <a:lnTo>
                  <a:pt x="322189" y="733893"/>
                </a:lnTo>
                <a:lnTo>
                  <a:pt x="368401" y="736765"/>
                </a:lnTo>
                <a:lnTo>
                  <a:pt x="414600" y="733893"/>
                </a:lnTo>
                <a:lnTo>
                  <a:pt x="459087" y="725510"/>
                </a:lnTo>
                <a:lnTo>
                  <a:pt x="501517" y="711959"/>
                </a:lnTo>
                <a:lnTo>
                  <a:pt x="541545" y="693588"/>
                </a:lnTo>
                <a:lnTo>
                  <a:pt x="578826" y="670741"/>
                </a:lnTo>
                <a:lnTo>
                  <a:pt x="613014" y="643764"/>
                </a:lnTo>
                <a:lnTo>
                  <a:pt x="643764" y="613003"/>
                </a:lnTo>
                <a:lnTo>
                  <a:pt x="670730" y="578804"/>
                </a:lnTo>
                <a:lnTo>
                  <a:pt x="693568" y="541512"/>
                </a:lnTo>
                <a:lnTo>
                  <a:pt x="711932" y="501472"/>
                </a:lnTo>
                <a:lnTo>
                  <a:pt x="725476" y="459030"/>
                </a:lnTo>
                <a:lnTo>
                  <a:pt x="733856" y="414533"/>
                </a:lnTo>
                <a:lnTo>
                  <a:pt x="736726" y="368325"/>
                </a:lnTo>
                <a:lnTo>
                  <a:pt x="733856" y="322119"/>
                </a:lnTo>
                <a:lnTo>
                  <a:pt x="725476" y="277627"/>
                </a:lnTo>
                <a:lnTo>
                  <a:pt x="711932" y="235193"/>
                </a:lnTo>
                <a:lnTo>
                  <a:pt x="693568" y="195164"/>
                </a:lnTo>
                <a:lnTo>
                  <a:pt x="670730" y="157884"/>
                </a:lnTo>
                <a:lnTo>
                  <a:pt x="643764" y="123697"/>
                </a:lnTo>
                <a:lnTo>
                  <a:pt x="613014" y="92949"/>
                </a:lnTo>
                <a:lnTo>
                  <a:pt x="578826" y="65985"/>
                </a:lnTo>
                <a:lnTo>
                  <a:pt x="541545" y="43151"/>
                </a:lnTo>
                <a:lnTo>
                  <a:pt x="501517" y="24789"/>
                </a:lnTo>
                <a:lnTo>
                  <a:pt x="459087" y="11247"/>
                </a:lnTo>
                <a:lnTo>
                  <a:pt x="414600" y="2869"/>
                </a:lnTo>
                <a:lnTo>
                  <a:pt x="368401" y="0"/>
                </a:lnTo>
                <a:close/>
              </a:path>
            </a:pathLst>
          </a:custGeom>
          <a:solidFill>
            <a:srgbClr val="C79C2B"/>
          </a:solidFill>
        </p:spPr>
        <p:txBody>
          <a:bodyPr wrap="square" lIns="0" tIns="0" rIns="0" bIns="0" rtlCol="0"/>
          <a:lstStyle/>
          <a:p>
            <a:endParaRPr/>
          </a:p>
        </p:txBody>
      </p:sp>
      <p:sp>
        <p:nvSpPr>
          <p:cNvPr id="22" name="object 22"/>
          <p:cNvSpPr/>
          <p:nvPr/>
        </p:nvSpPr>
        <p:spPr>
          <a:xfrm>
            <a:off x="6676364" y="3404210"/>
            <a:ext cx="791882" cy="458932"/>
          </a:xfrm>
          <a:custGeom>
            <a:avLst/>
            <a:gdLst/>
            <a:ahLst/>
            <a:cxnLst/>
            <a:rect l="l" t="t" r="r" b="b"/>
            <a:pathLst>
              <a:path w="673100" h="673100">
                <a:moveTo>
                  <a:pt x="336524" y="0"/>
                </a:moveTo>
                <a:lnTo>
                  <a:pt x="290861" y="3072"/>
                </a:lnTo>
                <a:lnTo>
                  <a:pt x="247064" y="12021"/>
                </a:lnTo>
                <a:lnTo>
                  <a:pt x="205536" y="26446"/>
                </a:lnTo>
                <a:lnTo>
                  <a:pt x="166676" y="45946"/>
                </a:lnTo>
                <a:lnTo>
                  <a:pt x="130886" y="70119"/>
                </a:lnTo>
                <a:lnTo>
                  <a:pt x="98567" y="98566"/>
                </a:lnTo>
                <a:lnTo>
                  <a:pt x="70120" y="130884"/>
                </a:lnTo>
                <a:lnTo>
                  <a:pt x="45946" y="166672"/>
                </a:lnTo>
                <a:lnTo>
                  <a:pt x="26446" y="205531"/>
                </a:lnTo>
                <a:lnTo>
                  <a:pt x="12021" y="247057"/>
                </a:lnTo>
                <a:lnTo>
                  <a:pt x="3072" y="290851"/>
                </a:lnTo>
                <a:lnTo>
                  <a:pt x="0" y="336511"/>
                </a:lnTo>
                <a:lnTo>
                  <a:pt x="3072" y="382178"/>
                </a:lnTo>
                <a:lnTo>
                  <a:pt x="12021" y="425976"/>
                </a:lnTo>
                <a:lnTo>
                  <a:pt x="26446" y="467507"/>
                </a:lnTo>
                <a:lnTo>
                  <a:pt x="45946" y="506368"/>
                </a:lnTo>
                <a:lnTo>
                  <a:pt x="70120" y="542159"/>
                </a:lnTo>
                <a:lnTo>
                  <a:pt x="98567" y="574479"/>
                </a:lnTo>
                <a:lnTo>
                  <a:pt x="130886" y="602927"/>
                </a:lnTo>
                <a:lnTo>
                  <a:pt x="166676" y="627102"/>
                </a:lnTo>
                <a:lnTo>
                  <a:pt x="205536" y="646602"/>
                </a:lnTo>
                <a:lnTo>
                  <a:pt x="247064" y="661027"/>
                </a:lnTo>
                <a:lnTo>
                  <a:pt x="290861" y="669977"/>
                </a:lnTo>
                <a:lnTo>
                  <a:pt x="336524" y="673049"/>
                </a:lnTo>
                <a:lnTo>
                  <a:pt x="382190" y="669977"/>
                </a:lnTo>
                <a:lnTo>
                  <a:pt x="425987" y="661027"/>
                </a:lnTo>
                <a:lnTo>
                  <a:pt x="467516" y="646602"/>
                </a:lnTo>
                <a:lnTo>
                  <a:pt x="506374" y="627102"/>
                </a:lnTo>
                <a:lnTo>
                  <a:pt x="542162" y="602927"/>
                </a:lnTo>
                <a:lnTo>
                  <a:pt x="574479" y="574479"/>
                </a:lnTo>
                <a:lnTo>
                  <a:pt x="602924" y="542159"/>
                </a:lnTo>
                <a:lnTo>
                  <a:pt x="627095" y="506368"/>
                </a:lnTo>
                <a:lnTo>
                  <a:pt x="646593" y="467507"/>
                </a:lnTo>
                <a:lnTo>
                  <a:pt x="661016" y="425976"/>
                </a:lnTo>
                <a:lnTo>
                  <a:pt x="669964" y="382178"/>
                </a:lnTo>
                <a:lnTo>
                  <a:pt x="673036" y="336511"/>
                </a:lnTo>
                <a:lnTo>
                  <a:pt x="669964" y="290851"/>
                </a:lnTo>
                <a:lnTo>
                  <a:pt x="661016" y="247057"/>
                </a:lnTo>
                <a:lnTo>
                  <a:pt x="646593" y="205531"/>
                </a:lnTo>
                <a:lnTo>
                  <a:pt x="627095" y="166672"/>
                </a:lnTo>
                <a:lnTo>
                  <a:pt x="602924" y="130884"/>
                </a:lnTo>
                <a:lnTo>
                  <a:pt x="574479" y="98566"/>
                </a:lnTo>
                <a:lnTo>
                  <a:pt x="542162" y="70119"/>
                </a:lnTo>
                <a:lnTo>
                  <a:pt x="506374" y="45946"/>
                </a:lnTo>
                <a:lnTo>
                  <a:pt x="467516" y="26446"/>
                </a:lnTo>
                <a:lnTo>
                  <a:pt x="425987" y="12021"/>
                </a:lnTo>
                <a:lnTo>
                  <a:pt x="382190" y="3072"/>
                </a:lnTo>
                <a:lnTo>
                  <a:pt x="336524" y="0"/>
                </a:lnTo>
                <a:close/>
              </a:path>
            </a:pathLst>
          </a:custGeom>
          <a:solidFill>
            <a:srgbClr val="FDD109"/>
          </a:solidFill>
        </p:spPr>
        <p:txBody>
          <a:bodyPr wrap="square" lIns="0" tIns="0" rIns="0" bIns="0" rtlCol="0"/>
          <a:lstStyle/>
          <a:p>
            <a:endParaRPr/>
          </a:p>
        </p:txBody>
      </p:sp>
      <p:sp>
        <p:nvSpPr>
          <p:cNvPr id="23" name="object 23"/>
          <p:cNvSpPr/>
          <p:nvPr/>
        </p:nvSpPr>
        <p:spPr>
          <a:xfrm>
            <a:off x="6724814" y="3432291"/>
            <a:ext cx="694884" cy="402743"/>
          </a:xfrm>
          <a:prstGeom prst="rect">
            <a:avLst/>
          </a:prstGeom>
          <a:blipFill>
            <a:blip r:embed="rId9" cstate="print"/>
            <a:stretch>
              <a:fillRect/>
            </a:stretch>
          </a:blipFill>
        </p:spPr>
        <p:txBody>
          <a:bodyPr wrap="square" lIns="0" tIns="0" rIns="0" bIns="0" rtlCol="0"/>
          <a:lstStyle/>
          <a:p>
            <a:endParaRPr/>
          </a:p>
        </p:txBody>
      </p:sp>
      <p:sp>
        <p:nvSpPr>
          <p:cNvPr id="24" name="object 24"/>
          <p:cNvSpPr/>
          <p:nvPr/>
        </p:nvSpPr>
        <p:spPr>
          <a:xfrm>
            <a:off x="7031775" y="2542872"/>
            <a:ext cx="138728" cy="137247"/>
          </a:xfrm>
          <a:prstGeom prst="rect">
            <a:avLst/>
          </a:prstGeom>
          <a:blipFill>
            <a:blip r:embed="rId10" cstate="print"/>
            <a:stretch>
              <a:fillRect/>
            </a:stretch>
          </a:blipFill>
        </p:spPr>
        <p:txBody>
          <a:bodyPr wrap="square" lIns="0" tIns="0" rIns="0" bIns="0" rtlCol="0"/>
          <a:lstStyle/>
          <a:p>
            <a:endParaRPr/>
          </a:p>
        </p:txBody>
      </p:sp>
      <p:sp>
        <p:nvSpPr>
          <p:cNvPr id="25" name="object 25"/>
          <p:cNvSpPr/>
          <p:nvPr/>
        </p:nvSpPr>
        <p:spPr>
          <a:xfrm>
            <a:off x="4439158" y="3592667"/>
            <a:ext cx="1345453" cy="697057"/>
          </a:xfrm>
          <a:custGeom>
            <a:avLst/>
            <a:gdLst/>
            <a:ahLst/>
            <a:cxnLst/>
            <a:rect l="l" t="t" r="r" b="b"/>
            <a:pathLst>
              <a:path w="1143635" h="1022350">
                <a:moveTo>
                  <a:pt x="1143038" y="0"/>
                </a:moveTo>
                <a:lnTo>
                  <a:pt x="0" y="0"/>
                </a:lnTo>
                <a:lnTo>
                  <a:pt x="0" y="1022172"/>
                </a:lnTo>
                <a:lnTo>
                  <a:pt x="58619" y="1018672"/>
                </a:lnTo>
                <a:lnTo>
                  <a:pt x="143665" y="1008671"/>
                </a:lnTo>
                <a:lnTo>
                  <a:pt x="192952" y="1000142"/>
                </a:lnTo>
                <a:lnTo>
                  <a:pt x="241517" y="989693"/>
                </a:lnTo>
                <a:lnTo>
                  <a:pt x="289315" y="977367"/>
                </a:lnTo>
                <a:lnTo>
                  <a:pt x="336303" y="963206"/>
                </a:lnTo>
                <a:lnTo>
                  <a:pt x="382436" y="947253"/>
                </a:lnTo>
                <a:lnTo>
                  <a:pt x="427669" y="929549"/>
                </a:lnTo>
                <a:lnTo>
                  <a:pt x="471960" y="910139"/>
                </a:lnTo>
                <a:lnTo>
                  <a:pt x="515264" y="889064"/>
                </a:lnTo>
                <a:lnTo>
                  <a:pt x="557536" y="866366"/>
                </a:lnTo>
                <a:lnTo>
                  <a:pt x="598733" y="842089"/>
                </a:lnTo>
                <a:lnTo>
                  <a:pt x="638810" y="816274"/>
                </a:lnTo>
                <a:lnTo>
                  <a:pt x="677723" y="788965"/>
                </a:lnTo>
                <a:lnTo>
                  <a:pt x="715428" y="760204"/>
                </a:lnTo>
                <a:lnTo>
                  <a:pt x="751881" y="730033"/>
                </a:lnTo>
                <a:lnTo>
                  <a:pt x="787038" y="698494"/>
                </a:lnTo>
                <a:lnTo>
                  <a:pt x="820854" y="665631"/>
                </a:lnTo>
                <a:lnTo>
                  <a:pt x="853286" y="631486"/>
                </a:lnTo>
                <a:lnTo>
                  <a:pt x="884289" y="596102"/>
                </a:lnTo>
                <a:lnTo>
                  <a:pt x="913819" y="559520"/>
                </a:lnTo>
                <a:lnTo>
                  <a:pt x="941832" y="521783"/>
                </a:lnTo>
                <a:lnTo>
                  <a:pt x="968284" y="482935"/>
                </a:lnTo>
                <a:lnTo>
                  <a:pt x="993131" y="443017"/>
                </a:lnTo>
                <a:lnTo>
                  <a:pt x="1016328" y="402072"/>
                </a:lnTo>
                <a:lnTo>
                  <a:pt x="1037831" y="360142"/>
                </a:lnTo>
                <a:lnTo>
                  <a:pt x="1057597" y="317271"/>
                </a:lnTo>
                <a:lnTo>
                  <a:pt x="1075581" y="273500"/>
                </a:lnTo>
                <a:lnTo>
                  <a:pt x="1091739" y="228872"/>
                </a:lnTo>
                <a:lnTo>
                  <a:pt x="1106026" y="183429"/>
                </a:lnTo>
                <a:lnTo>
                  <a:pt x="1118399" y="137215"/>
                </a:lnTo>
                <a:lnTo>
                  <a:pt x="1128814" y="90271"/>
                </a:lnTo>
                <a:lnTo>
                  <a:pt x="1136878" y="45148"/>
                </a:lnTo>
                <a:lnTo>
                  <a:pt x="1143038" y="0"/>
                </a:lnTo>
                <a:close/>
              </a:path>
            </a:pathLst>
          </a:custGeom>
          <a:solidFill>
            <a:srgbClr val="45306D"/>
          </a:solidFill>
        </p:spPr>
        <p:txBody>
          <a:bodyPr wrap="square" lIns="0" tIns="0" rIns="0" bIns="0" rtlCol="0"/>
          <a:lstStyle/>
          <a:p>
            <a:endParaRPr/>
          </a:p>
        </p:txBody>
      </p:sp>
      <p:sp>
        <p:nvSpPr>
          <p:cNvPr id="26" name="object 26"/>
          <p:cNvSpPr/>
          <p:nvPr/>
        </p:nvSpPr>
        <p:spPr>
          <a:xfrm>
            <a:off x="4494285" y="3623455"/>
            <a:ext cx="1240118" cy="641206"/>
          </a:xfrm>
          <a:custGeom>
            <a:avLst/>
            <a:gdLst/>
            <a:ahLst/>
            <a:cxnLst/>
            <a:rect l="l" t="t" r="r" b="b"/>
            <a:pathLst>
              <a:path w="1054100" h="940435">
                <a:moveTo>
                  <a:pt x="1053744" y="0"/>
                </a:moveTo>
                <a:lnTo>
                  <a:pt x="0" y="0"/>
                </a:lnTo>
                <a:lnTo>
                  <a:pt x="0" y="939825"/>
                </a:lnTo>
                <a:lnTo>
                  <a:pt x="46837" y="935355"/>
                </a:lnTo>
                <a:lnTo>
                  <a:pt x="96489" y="928628"/>
                </a:lnTo>
                <a:lnTo>
                  <a:pt x="145443" y="919904"/>
                </a:lnTo>
                <a:lnTo>
                  <a:pt x="193653" y="909226"/>
                </a:lnTo>
                <a:lnTo>
                  <a:pt x="241074" y="896639"/>
                </a:lnTo>
                <a:lnTo>
                  <a:pt x="287659" y="882187"/>
                </a:lnTo>
                <a:lnTo>
                  <a:pt x="333362" y="865916"/>
                </a:lnTo>
                <a:lnTo>
                  <a:pt x="378136" y="847869"/>
                </a:lnTo>
                <a:lnTo>
                  <a:pt x="421936" y="828091"/>
                </a:lnTo>
                <a:lnTo>
                  <a:pt x="464715" y="806626"/>
                </a:lnTo>
                <a:lnTo>
                  <a:pt x="506428" y="783519"/>
                </a:lnTo>
                <a:lnTo>
                  <a:pt x="547026" y="758815"/>
                </a:lnTo>
                <a:lnTo>
                  <a:pt x="586466" y="732558"/>
                </a:lnTo>
                <a:lnTo>
                  <a:pt x="624700" y="704793"/>
                </a:lnTo>
                <a:lnTo>
                  <a:pt x="661682" y="675564"/>
                </a:lnTo>
                <a:lnTo>
                  <a:pt x="697366" y="644915"/>
                </a:lnTo>
                <a:lnTo>
                  <a:pt x="731706" y="612891"/>
                </a:lnTo>
                <a:lnTo>
                  <a:pt x="764655" y="579537"/>
                </a:lnTo>
                <a:lnTo>
                  <a:pt x="796168" y="544897"/>
                </a:lnTo>
                <a:lnTo>
                  <a:pt x="826198" y="509016"/>
                </a:lnTo>
                <a:lnTo>
                  <a:pt x="854698" y="471938"/>
                </a:lnTo>
                <a:lnTo>
                  <a:pt x="881624" y="433708"/>
                </a:lnTo>
                <a:lnTo>
                  <a:pt x="906927" y="394369"/>
                </a:lnTo>
                <a:lnTo>
                  <a:pt x="930564" y="353968"/>
                </a:lnTo>
                <a:lnTo>
                  <a:pt x="952486" y="312547"/>
                </a:lnTo>
                <a:lnTo>
                  <a:pt x="972648" y="270153"/>
                </a:lnTo>
                <a:lnTo>
                  <a:pt x="991003" y="226828"/>
                </a:lnTo>
                <a:lnTo>
                  <a:pt x="1007506" y="182618"/>
                </a:lnTo>
                <a:lnTo>
                  <a:pt x="1022111" y="137568"/>
                </a:lnTo>
                <a:lnTo>
                  <a:pt x="1034770" y="91721"/>
                </a:lnTo>
                <a:lnTo>
                  <a:pt x="1045438" y="45123"/>
                </a:lnTo>
                <a:lnTo>
                  <a:pt x="1053744" y="0"/>
                </a:lnTo>
                <a:close/>
              </a:path>
            </a:pathLst>
          </a:custGeom>
          <a:solidFill>
            <a:srgbClr val="9C85BD"/>
          </a:solidFill>
        </p:spPr>
        <p:txBody>
          <a:bodyPr wrap="square" lIns="0" tIns="0" rIns="0" bIns="0" rtlCol="0"/>
          <a:lstStyle/>
          <a:p>
            <a:endParaRPr/>
          </a:p>
        </p:txBody>
      </p:sp>
      <p:sp>
        <p:nvSpPr>
          <p:cNvPr id="27" name="object 27"/>
          <p:cNvSpPr/>
          <p:nvPr/>
        </p:nvSpPr>
        <p:spPr>
          <a:xfrm>
            <a:off x="4549484" y="3654258"/>
            <a:ext cx="1103181" cy="567464"/>
          </a:xfrm>
          <a:prstGeom prst="rect">
            <a:avLst/>
          </a:prstGeom>
          <a:blipFill>
            <a:blip r:embed="rId11" cstate="print"/>
            <a:stretch>
              <a:fillRect/>
            </a:stretch>
          </a:blipFill>
        </p:spPr>
        <p:txBody>
          <a:bodyPr wrap="square" lIns="0" tIns="0" rIns="0" bIns="0" rtlCol="0"/>
          <a:lstStyle/>
          <a:p>
            <a:endParaRPr/>
          </a:p>
        </p:txBody>
      </p:sp>
      <p:sp>
        <p:nvSpPr>
          <p:cNvPr id="28" name="object 28"/>
          <p:cNvSpPr txBox="1"/>
          <p:nvPr/>
        </p:nvSpPr>
        <p:spPr>
          <a:xfrm>
            <a:off x="4655990" y="3803465"/>
            <a:ext cx="688788" cy="216726"/>
          </a:xfrm>
          <a:prstGeom prst="rect">
            <a:avLst/>
          </a:prstGeom>
        </p:spPr>
        <p:txBody>
          <a:bodyPr vert="horz" wrap="square" lIns="0" tIns="16510" rIns="0" bIns="0" rtlCol="0">
            <a:spAutoFit/>
          </a:bodyPr>
          <a:lstStyle/>
          <a:p>
            <a:pPr marL="12700">
              <a:lnSpc>
                <a:spcPct val="100000"/>
              </a:lnSpc>
              <a:spcBef>
                <a:spcPts val="130"/>
              </a:spcBef>
            </a:pPr>
            <a:r>
              <a:rPr sz="1300" b="1" spc="-10">
                <a:solidFill>
                  <a:srgbClr val="FFFFFF"/>
                </a:solidFill>
                <a:latin typeface="Arial"/>
                <a:cs typeface="Arial"/>
              </a:rPr>
              <a:t>P</a:t>
            </a:r>
            <a:r>
              <a:rPr sz="1300" b="1" spc="-40">
                <a:solidFill>
                  <a:srgbClr val="FFFFFF"/>
                </a:solidFill>
                <a:latin typeface="Arial"/>
                <a:cs typeface="Arial"/>
              </a:rPr>
              <a:t>r</a:t>
            </a:r>
            <a:r>
              <a:rPr sz="1300" b="1" spc="-15">
                <a:solidFill>
                  <a:srgbClr val="FFFFFF"/>
                </a:solidFill>
                <a:latin typeface="Arial"/>
                <a:cs typeface="Arial"/>
              </a:rPr>
              <a:t>otei</a:t>
            </a:r>
            <a:r>
              <a:rPr sz="1300" b="1" spc="-5">
                <a:solidFill>
                  <a:srgbClr val="FFFFFF"/>
                </a:solidFill>
                <a:latin typeface="Arial"/>
                <a:cs typeface="Arial"/>
              </a:rPr>
              <a:t>n</a:t>
            </a:r>
            <a:endParaRPr sz="1300">
              <a:latin typeface="Arial"/>
              <a:cs typeface="Arial"/>
            </a:endParaRPr>
          </a:p>
        </p:txBody>
      </p:sp>
      <p:sp>
        <p:nvSpPr>
          <p:cNvPr id="29" name="object 29"/>
          <p:cNvSpPr txBox="1"/>
          <p:nvPr/>
        </p:nvSpPr>
        <p:spPr>
          <a:xfrm>
            <a:off x="4728962" y="3071047"/>
            <a:ext cx="629771" cy="369411"/>
          </a:xfrm>
          <a:prstGeom prst="rect">
            <a:avLst/>
          </a:prstGeom>
        </p:spPr>
        <p:txBody>
          <a:bodyPr vert="horz" wrap="square" lIns="0" tIns="72390" rIns="0" bIns="0" rtlCol="0">
            <a:spAutoFit/>
          </a:bodyPr>
          <a:lstStyle/>
          <a:p>
            <a:pPr marL="12700" marR="5080">
              <a:lnSpc>
                <a:spcPct val="71700"/>
              </a:lnSpc>
              <a:spcBef>
                <a:spcPts val="570"/>
              </a:spcBef>
            </a:pPr>
            <a:r>
              <a:rPr sz="1300" b="1" spc="-15">
                <a:solidFill>
                  <a:srgbClr val="FFFFFF"/>
                </a:solidFill>
                <a:latin typeface="Arial"/>
                <a:cs typeface="Arial"/>
              </a:rPr>
              <a:t>Whole  Gra</a:t>
            </a:r>
            <a:r>
              <a:rPr sz="1300" b="1" spc="-50">
                <a:solidFill>
                  <a:srgbClr val="FFFFFF"/>
                </a:solidFill>
                <a:latin typeface="Arial"/>
                <a:cs typeface="Arial"/>
              </a:rPr>
              <a:t>i</a:t>
            </a:r>
            <a:r>
              <a:rPr sz="1300" b="1" spc="-35">
                <a:solidFill>
                  <a:srgbClr val="FFFFFF"/>
                </a:solidFill>
                <a:latin typeface="Arial"/>
                <a:cs typeface="Arial"/>
              </a:rPr>
              <a:t>n</a:t>
            </a:r>
            <a:r>
              <a:rPr sz="1300" b="1" spc="-10">
                <a:solidFill>
                  <a:srgbClr val="FFFFFF"/>
                </a:solidFill>
                <a:latin typeface="Arial"/>
                <a:cs typeface="Arial"/>
              </a:rPr>
              <a:t>s</a:t>
            </a:r>
            <a:endParaRPr sz="1300">
              <a:latin typeface="Arial"/>
              <a:cs typeface="Arial"/>
            </a:endParaRPr>
          </a:p>
        </p:txBody>
      </p:sp>
      <p:sp>
        <p:nvSpPr>
          <p:cNvPr id="30" name="object 30"/>
          <p:cNvSpPr txBox="1"/>
          <p:nvPr/>
        </p:nvSpPr>
        <p:spPr>
          <a:xfrm>
            <a:off x="3528211" y="3047309"/>
            <a:ext cx="552076" cy="216726"/>
          </a:xfrm>
          <a:prstGeom prst="rect">
            <a:avLst/>
          </a:prstGeom>
        </p:spPr>
        <p:txBody>
          <a:bodyPr vert="horz" wrap="square" lIns="0" tIns="16510" rIns="0" bIns="0" rtlCol="0">
            <a:spAutoFit/>
          </a:bodyPr>
          <a:lstStyle/>
          <a:p>
            <a:pPr marL="12700">
              <a:lnSpc>
                <a:spcPct val="100000"/>
              </a:lnSpc>
              <a:spcBef>
                <a:spcPts val="130"/>
              </a:spcBef>
            </a:pPr>
            <a:r>
              <a:rPr sz="1300" b="1" spc="-30">
                <a:solidFill>
                  <a:srgbClr val="FFFFFF"/>
                </a:solidFill>
                <a:latin typeface="Arial"/>
                <a:cs typeface="Arial"/>
              </a:rPr>
              <a:t>Fru</a:t>
            </a:r>
            <a:r>
              <a:rPr sz="1300" b="1" spc="-50">
                <a:solidFill>
                  <a:srgbClr val="FFFFFF"/>
                </a:solidFill>
                <a:latin typeface="Arial"/>
                <a:cs typeface="Arial"/>
              </a:rPr>
              <a:t>i</a:t>
            </a:r>
            <a:r>
              <a:rPr sz="1300" b="1" spc="5">
                <a:solidFill>
                  <a:srgbClr val="FFFFFF"/>
                </a:solidFill>
                <a:latin typeface="Arial"/>
                <a:cs typeface="Arial"/>
              </a:rPr>
              <a:t>t</a:t>
            </a:r>
            <a:r>
              <a:rPr sz="1300" b="1" spc="-10">
                <a:solidFill>
                  <a:srgbClr val="FFFFFF"/>
                </a:solidFill>
                <a:latin typeface="Arial"/>
                <a:cs typeface="Arial"/>
              </a:rPr>
              <a:t>s</a:t>
            </a:r>
            <a:endParaRPr sz="1300">
              <a:latin typeface="Arial"/>
              <a:cs typeface="Arial"/>
            </a:endParaRPr>
          </a:p>
        </p:txBody>
      </p:sp>
      <p:sp>
        <p:nvSpPr>
          <p:cNvPr id="31" name="object 31"/>
          <p:cNvSpPr txBox="1"/>
          <p:nvPr/>
        </p:nvSpPr>
        <p:spPr>
          <a:xfrm>
            <a:off x="3253026" y="3671870"/>
            <a:ext cx="1037665" cy="216726"/>
          </a:xfrm>
          <a:prstGeom prst="rect">
            <a:avLst/>
          </a:prstGeom>
        </p:spPr>
        <p:txBody>
          <a:bodyPr vert="horz" wrap="square" lIns="0" tIns="16510" rIns="0" bIns="0" rtlCol="0">
            <a:spAutoFit/>
          </a:bodyPr>
          <a:lstStyle/>
          <a:p>
            <a:pPr marL="12700">
              <a:lnSpc>
                <a:spcPct val="100000"/>
              </a:lnSpc>
              <a:spcBef>
                <a:spcPts val="130"/>
              </a:spcBef>
            </a:pPr>
            <a:r>
              <a:rPr sz="1300" b="1" spc="-20">
                <a:solidFill>
                  <a:srgbClr val="FFFFFF"/>
                </a:solidFill>
                <a:latin typeface="Arial"/>
                <a:cs typeface="Arial"/>
              </a:rPr>
              <a:t>Vegetables</a:t>
            </a:r>
            <a:endParaRPr sz="1300">
              <a:latin typeface="Arial"/>
              <a:cs typeface="Arial"/>
            </a:endParaRPr>
          </a:p>
        </p:txBody>
      </p:sp>
      <p:sp>
        <p:nvSpPr>
          <p:cNvPr id="32" name="object 32"/>
          <p:cNvSpPr txBox="1"/>
          <p:nvPr/>
        </p:nvSpPr>
        <p:spPr>
          <a:xfrm>
            <a:off x="6779753" y="3486571"/>
            <a:ext cx="581959" cy="403102"/>
          </a:xfrm>
          <a:prstGeom prst="rect">
            <a:avLst/>
          </a:prstGeom>
        </p:spPr>
        <p:txBody>
          <a:bodyPr vert="horz" wrap="square" lIns="0" tIns="48260" rIns="0" bIns="0" rtlCol="0">
            <a:spAutoFit/>
          </a:bodyPr>
          <a:lstStyle/>
          <a:p>
            <a:pPr marL="12700" marR="5080" indent="60325">
              <a:lnSpc>
                <a:spcPts val="1360"/>
              </a:lnSpc>
              <a:spcBef>
                <a:spcPts val="380"/>
              </a:spcBef>
            </a:pPr>
            <a:r>
              <a:rPr sz="1350" b="1" spc="-20">
                <a:solidFill>
                  <a:srgbClr val="FFFFFF"/>
                </a:solidFill>
                <a:latin typeface="Arial"/>
                <a:cs typeface="Arial"/>
              </a:rPr>
              <a:t>Fats  </a:t>
            </a:r>
            <a:r>
              <a:rPr sz="1350" b="1" spc="-40">
                <a:solidFill>
                  <a:srgbClr val="FFFFFF"/>
                </a:solidFill>
                <a:latin typeface="Arial"/>
                <a:cs typeface="Arial"/>
              </a:rPr>
              <a:t>&amp;</a:t>
            </a:r>
            <a:r>
              <a:rPr sz="1350" b="1" spc="-135">
                <a:solidFill>
                  <a:srgbClr val="FFFFFF"/>
                </a:solidFill>
                <a:latin typeface="Arial"/>
                <a:cs typeface="Arial"/>
              </a:rPr>
              <a:t> </a:t>
            </a:r>
            <a:r>
              <a:rPr sz="1350" b="1" spc="-35">
                <a:solidFill>
                  <a:srgbClr val="FFFFFF"/>
                </a:solidFill>
                <a:latin typeface="Arial"/>
                <a:cs typeface="Arial"/>
              </a:rPr>
              <a:t>Oils</a:t>
            </a:r>
            <a:endParaRPr sz="1350">
              <a:latin typeface="Arial"/>
              <a:cs typeface="Arial"/>
            </a:endParaRPr>
          </a:p>
        </p:txBody>
      </p:sp>
      <p:sp>
        <p:nvSpPr>
          <p:cNvPr id="33" name="object 33"/>
          <p:cNvSpPr txBox="1"/>
          <p:nvPr/>
        </p:nvSpPr>
        <p:spPr>
          <a:xfrm>
            <a:off x="6751704" y="2681962"/>
            <a:ext cx="756024" cy="293029"/>
          </a:xfrm>
          <a:prstGeom prst="rect">
            <a:avLst/>
          </a:prstGeom>
        </p:spPr>
        <p:txBody>
          <a:bodyPr vert="horz" wrap="square" lIns="0" tIns="15875" rIns="0" bIns="0" rtlCol="0">
            <a:spAutoFit/>
          </a:bodyPr>
          <a:lstStyle/>
          <a:p>
            <a:pPr marL="12700">
              <a:lnSpc>
                <a:spcPct val="100000"/>
              </a:lnSpc>
              <a:spcBef>
                <a:spcPts val="125"/>
              </a:spcBef>
            </a:pPr>
            <a:r>
              <a:rPr sz="1800" b="1" spc="-155">
                <a:solidFill>
                  <a:srgbClr val="FFFFFF"/>
                </a:solidFill>
                <a:latin typeface="Arial"/>
                <a:cs typeface="Arial"/>
              </a:rPr>
              <a:t>W</a:t>
            </a:r>
            <a:r>
              <a:rPr sz="1800" b="1" spc="5">
                <a:solidFill>
                  <a:srgbClr val="FFFFFF"/>
                </a:solidFill>
                <a:latin typeface="Arial"/>
                <a:cs typeface="Arial"/>
              </a:rPr>
              <a:t>a</a:t>
            </a:r>
            <a:r>
              <a:rPr sz="1800" b="1" spc="-35">
                <a:solidFill>
                  <a:srgbClr val="FFFFFF"/>
                </a:solidFill>
                <a:latin typeface="Arial"/>
                <a:cs typeface="Arial"/>
              </a:rPr>
              <a:t>t</a:t>
            </a:r>
            <a:r>
              <a:rPr sz="1800" b="1" spc="10">
                <a:solidFill>
                  <a:srgbClr val="FFFFFF"/>
                </a:solidFill>
                <a:latin typeface="Arial"/>
                <a:cs typeface="Arial"/>
              </a:rPr>
              <a:t>e</a:t>
            </a:r>
            <a:r>
              <a:rPr sz="1800" b="1" spc="5">
                <a:solidFill>
                  <a:srgbClr val="FFFFFF"/>
                </a:solidFill>
                <a:latin typeface="Arial"/>
                <a:cs typeface="Arial"/>
              </a:rPr>
              <a:t>r</a:t>
            </a:r>
            <a:endParaRPr sz="1800">
              <a:latin typeface="Arial"/>
              <a:cs typeface="Arial"/>
            </a:endParaRPr>
          </a:p>
        </p:txBody>
      </p:sp>
      <p:sp>
        <p:nvSpPr>
          <p:cNvPr id="34" name="object 34"/>
          <p:cNvSpPr txBox="1"/>
          <p:nvPr/>
        </p:nvSpPr>
        <p:spPr>
          <a:xfrm rot="2160000">
            <a:off x="5491771" y="2483335"/>
            <a:ext cx="246149" cy="181032"/>
          </a:xfrm>
          <a:prstGeom prst="rect">
            <a:avLst/>
          </a:prstGeom>
        </p:spPr>
        <p:txBody>
          <a:bodyPr vert="horz" wrap="square" lIns="0" tIns="0" rIns="0" bIns="0" rtlCol="0">
            <a:spAutoFit/>
          </a:bodyPr>
          <a:lstStyle/>
          <a:p>
            <a:pPr>
              <a:lnSpc>
                <a:spcPts val="1370"/>
              </a:lnSpc>
            </a:pPr>
            <a:r>
              <a:rPr sz="1350" b="1" spc="10">
                <a:latin typeface="Arial"/>
                <a:cs typeface="Arial"/>
              </a:rPr>
              <a:t>P</a:t>
            </a:r>
            <a:endParaRPr sz="1350">
              <a:latin typeface="Arial"/>
              <a:cs typeface="Arial"/>
            </a:endParaRPr>
          </a:p>
        </p:txBody>
      </p:sp>
      <p:sp>
        <p:nvSpPr>
          <p:cNvPr id="35" name="object 35"/>
          <p:cNvSpPr txBox="1"/>
          <p:nvPr/>
        </p:nvSpPr>
        <p:spPr>
          <a:xfrm rot="2400000">
            <a:off x="5599653" y="2530422"/>
            <a:ext cx="238175" cy="181032"/>
          </a:xfrm>
          <a:prstGeom prst="rect">
            <a:avLst/>
          </a:prstGeom>
        </p:spPr>
        <p:txBody>
          <a:bodyPr vert="horz" wrap="square" lIns="0" tIns="0" rIns="0" bIns="0" rtlCol="0">
            <a:spAutoFit/>
          </a:bodyPr>
          <a:lstStyle/>
          <a:p>
            <a:pPr>
              <a:lnSpc>
                <a:spcPts val="1370"/>
              </a:lnSpc>
            </a:pPr>
            <a:r>
              <a:rPr sz="1350" b="1" spc="-15">
                <a:latin typeface="Arial"/>
                <a:cs typeface="Arial"/>
              </a:rPr>
              <a:t>h</a:t>
            </a:r>
            <a:endParaRPr sz="1350">
              <a:latin typeface="Arial"/>
              <a:cs typeface="Arial"/>
            </a:endParaRPr>
          </a:p>
        </p:txBody>
      </p:sp>
      <p:sp>
        <p:nvSpPr>
          <p:cNvPr id="36" name="object 36"/>
          <p:cNvSpPr txBox="1"/>
          <p:nvPr/>
        </p:nvSpPr>
        <p:spPr>
          <a:xfrm rot="2580000">
            <a:off x="5689474" y="2575448"/>
            <a:ext cx="232292" cy="181032"/>
          </a:xfrm>
          <a:prstGeom prst="rect">
            <a:avLst/>
          </a:prstGeom>
        </p:spPr>
        <p:txBody>
          <a:bodyPr vert="horz" wrap="square" lIns="0" tIns="0" rIns="0" bIns="0" rtlCol="0">
            <a:spAutoFit/>
          </a:bodyPr>
          <a:lstStyle/>
          <a:p>
            <a:pPr>
              <a:lnSpc>
                <a:spcPts val="1370"/>
              </a:lnSpc>
            </a:pPr>
            <a:r>
              <a:rPr sz="1350" b="1" spc="-40">
                <a:latin typeface="Arial"/>
                <a:cs typeface="Arial"/>
              </a:rPr>
              <a:t>y</a:t>
            </a:r>
            <a:endParaRPr sz="1350">
              <a:latin typeface="Arial"/>
              <a:cs typeface="Arial"/>
            </a:endParaRPr>
          </a:p>
        </p:txBody>
      </p:sp>
      <p:sp>
        <p:nvSpPr>
          <p:cNvPr id="37" name="object 37"/>
          <p:cNvSpPr txBox="1"/>
          <p:nvPr/>
        </p:nvSpPr>
        <p:spPr>
          <a:xfrm rot="2820000">
            <a:off x="5815473" y="2621319"/>
            <a:ext cx="135035" cy="181032"/>
          </a:xfrm>
          <a:prstGeom prst="rect">
            <a:avLst/>
          </a:prstGeom>
        </p:spPr>
        <p:txBody>
          <a:bodyPr vert="horz" wrap="square" lIns="0" tIns="0" rIns="0" bIns="0" rtlCol="0">
            <a:spAutoFit/>
          </a:bodyPr>
          <a:lstStyle/>
          <a:p>
            <a:pPr>
              <a:lnSpc>
                <a:spcPts val="1370"/>
              </a:lnSpc>
            </a:pPr>
            <a:r>
              <a:rPr sz="1350" b="1" spc="-20">
                <a:latin typeface="Arial"/>
                <a:cs typeface="Arial"/>
              </a:rPr>
              <a:t>s</a:t>
            </a:r>
            <a:endParaRPr sz="1350">
              <a:latin typeface="Arial"/>
              <a:cs typeface="Arial"/>
            </a:endParaRPr>
          </a:p>
        </p:txBody>
      </p:sp>
      <p:sp>
        <p:nvSpPr>
          <p:cNvPr id="38" name="object 38"/>
          <p:cNvSpPr txBox="1"/>
          <p:nvPr/>
        </p:nvSpPr>
        <p:spPr>
          <a:xfrm rot="2940000">
            <a:off x="5876655" y="2657474"/>
            <a:ext cx="123108" cy="181032"/>
          </a:xfrm>
          <a:prstGeom prst="rect">
            <a:avLst/>
          </a:prstGeom>
        </p:spPr>
        <p:txBody>
          <a:bodyPr vert="horz" wrap="square" lIns="0" tIns="0" rIns="0" bIns="0" rtlCol="0">
            <a:spAutoFit/>
          </a:bodyPr>
          <a:lstStyle/>
          <a:p>
            <a:pPr>
              <a:lnSpc>
                <a:spcPts val="1370"/>
              </a:lnSpc>
            </a:pPr>
            <a:r>
              <a:rPr sz="1350" b="1" spc="-25">
                <a:latin typeface="Arial"/>
                <a:cs typeface="Arial"/>
              </a:rPr>
              <a:t>i</a:t>
            </a:r>
            <a:endParaRPr sz="1350">
              <a:latin typeface="Arial"/>
              <a:cs typeface="Arial"/>
            </a:endParaRPr>
          </a:p>
        </p:txBody>
      </p:sp>
      <p:sp>
        <p:nvSpPr>
          <p:cNvPr id="39" name="object 39"/>
          <p:cNvSpPr txBox="1"/>
          <p:nvPr/>
        </p:nvSpPr>
        <p:spPr>
          <a:xfrm rot="3120000">
            <a:off x="5923746" y="2696652"/>
            <a:ext cx="137593" cy="181032"/>
          </a:xfrm>
          <a:prstGeom prst="rect">
            <a:avLst/>
          </a:prstGeom>
        </p:spPr>
        <p:txBody>
          <a:bodyPr vert="horz" wrap="square" lIns="0" tIns="0" rIns="0" bIns="0" rtlCol="0">
            <a:spAutoFit/>
          </a:bodyPr>
          <a:lstStyle/>
          <a:p>
            <a:pPr>
              <a:lnSpc>
                <a:spcPts val="1370"/>
              </a:lnSpc>
            </a:pPr>
            <a:r>
              <a:rPr sz="1350" b="1" spc="35">
                <a:latin typeface="Arial"/>
                <a:cs typeface="Arial"/>
              </a:rPr>
              <a:t>c</a:t>
            </a:r>
            <a:endParaRPr sz="1350">
              <a:latin typeface="Arial"/>
              <a:cs typeface="Arial"/>
            </a:endParaRPr>
          </a:p>
        </p:txBody>
      </p:sp>
      <p:sp>
        <p:nvSpPr>
          <p:cNvPr id="40" name="object 40"/>
          <p:cNvSpPr txBox="1"/>
          <p:nvPr/>
        </p:nvSpPr>
        <p:spPr>
          <a:xfrm rot="3360000">
            <a:off x="5994096" y="2753390"/>
            <a:ext cx="137156" cy="181032"/>
          </a:xfrm>
          <a:prstGeom prst="rect">
            <a:avLst/>
          </a:prstGeom>
        </p:spPr>
        <p:txBody>
          <a:bodyPr vert="horz" wrap="square" lIns="0" tIns="0" rIns="0" bIns="0" rtlCol="0">
            <a:spAutoFit/>
          </a:bodyPr>
          <a:lstStyle/>
          <a:p>
            <a:pPr>
              <a:lnSpc>
                <a:spcPts val="1370"/>
              </a:lnSpc>
            </a:pPr>
            <a:r>
              <a:rPr sz="1350" b="1" spc="35">
                <a:latin typeface="Arial"/>
                <a:cs typeface="Arial"/>
              </a:rPr>
              <a:t>a</a:t>
            </a:r>
            <a:endParaRPr sz="1350">
              <a:latin typeface="Arial"/>
              <a:cs typeface="Arial"/>
            </a:endParaRPr>
          </a:p>
        </p:txBody>
      </p:sp>
      <p:sp>
        <p:nvSpPr>
          <p:cNvPr id="41" name="object 41"/>
          <p:cNvSpPr txBox="1"/>
          <p:nvPr/>
        </p:nvSpPr>
        <p:spPr>
          <a:xfrm rot="3480000">
            <a:off x="6047935" y="2796071"/>
            <a:ext cx="123108" cy="181032"/>
          </a:xfrm>
          <a:prstGeom prst="rect">
            <a:avLst/>
          </a:prstGeom>
        </p:spPr>
        <p:txBody>
          <a:bodyPr vert="horz" wrap="square" lIns="0" tIns="0" rIns="0" bIns="0" rtlCol="0">
            <a:spAutoFit/>
          </a:bodyPr>
          <a:lstStyle/>
          <a:p>
            <a:pPr>
              <a:lnSpc>
                <a:spcPts val="1370"/>
              </a:lnSpc>
            </a:pPr>
            <a:r>
              <a:rPr sz="1350" b="1" spc="-25">
                <a:latin typeface="Arial"/>
                <a:cs typeface="Arial"/>
              </a:rPr>
              <a:t>l</a:t>
            </a:r>
            <a:endParaRPr sz="1350">
              <a:latin typeface="Arial"/>
              <a:cs typeface="Arial"/>
            </a:endParaRPr>
          </a:p>
        </p:txBody>
      </p:sp>
      <p:sp>
        <p:nvSpPr>
          <p:cNvPr id="42" name="object 42"/>
          <p:cNvSpPr txBox="1"/>
          <p:nvPr/>
        </p:nvSpPr>
        <p:spPr>
          <a:xfrm rot="3780000">
            <a:off x="6112642" y="2875527"/>
            <a:ext cx="144607" cy="181032"/>
          </a:xfrm>
          <a:prstGeom prst="rect">
            <a:avLst/>
          </a:prstGeom>
        </p:spPr>
        <p:txBody>
          <a:bodyPr vert="horz" wrap="square" lIns="0" tIns="0" rIns="0" bIns="0" rtlCol="0">
            <a:spAutoFit/>
          </a:bodyPr>
          <a:lstStyle/>
          <a:p>
            <a:pPr>
              <a:lnSpc>
                <a:spcPts val="1370"/>
              </a:lnSpc>
            </a:pPr>
            <a:r>
              <a:rPr sz="1350" b="1" spc="-40">
                <a:latin typeface="Arial"/>
                <a:cs typeface="Arial"/>
              </a:rPr>
              <a:t>A</a:t>
            </a:r>
            <a:endParaRPr sz="1350">
              <a:latin typeface="Arial"/>
              <a:cs typeface="Arial"/>
            </a:endParaRPr>
          </a:p>
        </p:txBody>
      </p:sp>
      <p:sp>
        <p:nvSpPr>
          <p:cNvPr id="43" name="object 43"/>
          <p:cNvSpPr txBox="1"/>
          <p:nvPr/>
        </p:nvSpPr>
        <p:spPr>
          <a:xfrm rot="4020000">
            <a:off x="6170932" y="2945050"/>
            <a:ext cx="137374" cy="181032"/>
          </a:xfrm>
          <a:prstGeom prst="rect">
            <a:avLst/>
          </a:prstGeom>
        </p:spPr>
        <p:txBody>
          <a:bodyPr vert="horz" wrap="square" lIns="0" tIns="0" rIns="0" bIns="0" rtlCol="0">
            <a:spAutoFit/>
          </a:bodyPr>
          <a:lstStyle/>
          <a:p>
            <a:pPr>
              <a:lnSpc>
                <a:spcPts val="1370"/>
              </a:lnSpc>
            </a:pPr>
            <a:r>
              <a:rPr sz="1350" b="1" spc="35">
                <a:latin typeface="Arial"/>
                <a:cs typeface="Arial"/>
              </a:rPr>
              <a:t>c</a:t>
            </a:r>
            <a:endParaRPr sz="1350">
              <a:latin typeface="Arial"/>
              <a:cs typeface="Arial"/>
            </a:endParaRPr>
          </a:p>
        </p:txBody>
      </p:sp>
      <p:sp>
        <p:nvSpPr>
          <p:cNvPr id="44" name="object 44"/>
          <p:cNvSpPr txBox="1"/>
          <p:nvPr/>
        </p:nvSpPr>
        <p:spPr>
          <a:xfrm rot="4200000">
            <a:off x="6211488" y="2997383"/>
            <a:ext cx="125988" cy="181032"/>
          </a:xfrm>
          <a:prstGeom prst="rect">
            <a:avLst/>
          </a:prstGeom>
        </p:spPr>
        <p:txBody>
          <a:bodyPr vert="horz" wrap="square" lIns="0" tIns="0" rIns="0" bIns="0" rtlCol="0">
            <a:spAutoFit/>
          </a:bodyPr>
          <a:lstStyle/>
          <a:p>
            <a:pPr>
              <a:lnSpc>
                <a:spcPts val="1370"/>
              </a:lnSpc>
            </a:pPr>
            <a:r>
              <a:rPr sz="1350" b="1" spc="30">
                <a:latin typeface="Arial"/>
                <a:cs typeface="Arial"/>
              </a:rPr>
              <a:t>t</a:t>
            </a:r>
            <a:endParaRPr sz="1350">
              <a:latin typeface="Arial"/>
              <a:cs typeface="Arial"/>
            </a:endParaRPr>
          </a:p>
        </p:txBody>
      </p:sp>
      <p:sp>
        <p:nvSpPr>
          <p:cNvPr id="45" name="object 45"/>
          <p:cNvSpPr txBox="1"/>
          <p:nvPr/>
        </p:nvSpPr>
        <p:spPr>
          <a:xfrm rot="4320000">
            <a:off x="6233791" y="3032333"/>
            <a:ext cx="122547" cy="181032"/>
          </a:xfrm>
          <a:prstGeom prst="rect">
            <a:avLst/>
          </a:prstGeom>
        </p:spPr>
        <p:txBody>
          <a:bodyPr vert="horz" wrap="square" lIns="0" tIns="0" rIns="0" bIns="0" rtlCol="0">
            <a:spAutoFit/>
          </a:bodyPr>
          <a:lstStyle/>
          <a:p>
            <a:pPr>
              <a:lnSpc>
                <a:spcPts val="1370"/>
              </a:lnSpc>
            </a:pPr>
            <a:r>
              <a:rPr sz="1350" b="1" spc="-25">
                <a:latin typeface="Arial"/>
                <a:cs typeface="Arial"/>
              </a:rPr>
              <a:t>i</a:t>
            </a:r>
            <a:endParaRPr sz="1350">
              <a:latin typeface="Arial"/>
              <a:cs typeface="Arial"/>
            </a:endParaRPr>
          </a:p>
        </p:txBody>
      </p:sp>
      <p:sp>
        <p:nvSpPr>
          <p:cNvPr id="46" name="object 46"/>
          <p:cNvSpPr txBox="1"/>
          <p:nvPr/>
        </p:nvSpPr>
        <p:spPr>
          <a:xfrm rot="4440000">
            <a:off x="6251595" y="3077779"/>
            <a:ext cx="134217" cy="181032"/>
          </a:xfrm>
          <a:prstGeom prst="rect">
            <a:avLst/>
          </a:prstGeom>
        </p:spPr>
        <p:txBody>
          <a:bodyPr vert="horz" wrap="square" lIns="0" tIns="0" rIns="0" bIns="0" rtlCol="0">
            <a:spAutoFit/>
          </a:bodyPr>
          <a:lstStyle/>
          <a:p>
            <a:pPr>
              <a:lnSpc>
                <a:spcPts val="1370"/>
              </a:lnSpc>
            </a:pPr>
            <a:r>
              <a:rPr sz="1350" b="1" spc="-40">
                <a:latin typeface="Arial"/>
                <a:cs typeface="Arial"/>
              </a:rPr>
              <a:t>v</a:t>
            </a:r>
            <a:endParaRPr sz="1350">
              <a:latin typeface="Arial"/>
              <a:cs typeface="Arial"/>
            </a:endParaRPr>
          </a:p>
        </p:txBody>
      </p:sp>
      <p:sp>
        <p:nvSpPr>
          <p:cNvPr id="47" name="object 47"/>
          <p:cNvSpPr txBox="1"/>
          <p:nvPr/>
        </p:nvSpPr>
        <p:spPr>
          <a:xfrm rot="4560000">
            <a:off x="6277750" y="3123216"/>
            <a:ext cx="122879" cy="181032"/>
          </a:xfrm>
          <a:prstGeom prst="rect">
            <a:avLst/>
          </a:prstGeom>
        </p:spPr>
        <p:txBody>
          <a:bodyPr vert="horz" wrap="square" lIns="0" tIns="0" rIns="0" bIns="0" rtlCol="0">
            <a:spAutoFit/>
          </a:bodyPr>
          <a:lstStyle/>
          <a:p>
            <a:pPr>
              <a:lnSpc>
                <a:spcPts val="1370"/>
              </a:lnSpc>
            </a:pPr>
            <a:r>
              <a:rPr sz="1350" b="1" spc="-25">
                <a:latin typeface="Arial"/>
                <a:cs typeface="Arial"/>
              </a:rPr>
              <a:t>i</a:t>
            </a:r>
            <a:endParaRPr sz="1350">
              <a:latin typeface="Arial"/>
              <a:cs typeface="Arial"/>
            </a:endParaRPr>
          </a:p>
        </p:txBody>
      </p:sp>
      <p:sp>
        <p:nvSpPr>
          <p:cNvPr id="48" name="object 48"/>
          <p:cNvSpPr txBox="1"/>
          <p:nvPr/>
        </p:nvSpPr>
        <p:spPr>
          <a:xfrm rot="4680000">
            <a:off x="6290164" y="3159211"/>
            <a:ext cx="125988" cy="181032"/>
          </a:xfrm>
          <a:prstGeom prst="rect">
            <a:avLst/>
          </a:prstGeom>
        </p:spPr>
        <p:txBody>
          <a:bodyPr vert="horz" wrap="square" lIns="0" tIns="0" rIns="0" bIns="0" rtlCol="0">
            <a:spAutoFit/>
          </a:bodyPr>
          <a:lstStyle/>
          <a:p>
            <a:pPr>
              <a:lnSpc>
                <a:spcPts val="1370"/>
              </a:lnSpc>
            </a:pPr>
            <a:r>
              <a:rPr sz="1350" b="1" spc="30">
                <a:latin typeface="Arial"/>
                <a:cs typeface="Arial"/>
              </a:rPr>
              <a:t>t</a:t>
            </a:r>
            <a:endParaRPr sz="1350">
              <a:latin typeface="Arial"/>
              <a:cs typeface="Arial"/>
            </a:endParaRPr>
          </a:p>
        </p:txBody>
      </p:sp>
      <p:sp>
        <p:nvSpPr>
          <p:cNvPr id="49" name="object 49"/>
          <p:cNvSpPr txBox="1"/>
          <p:nvPr/>
        </p:nvSpPr>
        <p:spPr>
          <a:xfrm rot="4800000">
            <a:off x="6302713" y="3211068"/>
            <a:ext cx="134419" cy="181032"/>
          </a:xfrm>
          <a:prstGeom prst="rect">
            <a:avLst/>
          </a:prstGeom>
        </p:spPr>
        <p:txBody>
          <a:bodyPr vert="horz" wrap="square" lIns="0" tIns="0" rIns="0" bIns="0" rtlCol="0">
            <a:spAutoFit/>
          </a:bodyPr>
          <a:lstStyle/>
          <a:p>
            <a:pPr>
              <a:lnSpc>
                <a:spcPts val="1370"/>
              </a:lnSpc>
            </a:pPr>
            <a:r>
              <a:rPr sz="1350" b="1" spc="-40">
                <a:latin typeface="Arial"/>
                <a:cs typeface="Arial"/>
              </a:rPr>
              <a:t>y</a:t>
            </a:r>
            <a:endParaRPr sz="1350">
              <a:latin typeface="Arial"/>
              <a:cs typeface="Arial"/>
            </a:endParaRPr>
          </a:p>
        </p:txBody>
      </p:sp>
      <p:sp>
        <p:nvSpPr>
          <p:cNvPr id="50" name="object 50"/>
          <p:cNvSpPr txBox="1"/>
          <p:nvPr/>
        </p:nvSpPr>
        <p:spPr>
          <a:xfrm rot="17400000">
            <a:off x="2433679" y="3021678"/>
            <a:ext cx="137258" cy="168850"/>
          </a:xfrm>
          <a:prstGeom prst="rect">
            <a:avLst/>
          </a:prstGeom>
        </p:spPr>
        <p:txBody>
          <a:bodyPr vert="horz" wrap="square" lIns="0" tIns="0" rIns="0" bIns="0" rtlCol="0">
            <a:spAutoFit/>
          </a:bodyPr>
          <a:lstStyle/>
          <a:p>
            <a:pPr>
              <a:lnSpc>
                <a:spcPts val="1280"/>
              </a:lnSpc>
            </a:pPr>
            <a:r>
              <a:rPr sz="1250" b="1" spc="20">
                <a:latin typeface="Arial"/>
                <a:cs typeface="Arial"/>
              </a:rPr>
              <a:t>R</a:t>
            </a:r>
            <a:endParaRPr sz="1250">
              <a:latin typeface="Arial"/>
              <a:cs typeface="Arial"/>
            </a:endParaRPr>
          </a:p>
        </p:txBody>
      </p:sp>
      <p:sp>
        <p:nvSpPr>
          <p:cNvPr id="51" name="object 51"/>
          <p:cNvSpPr txBox="1"/>
          <p:nvPr/>
        </p:nvSpPr>
        <p:spPr>
          <a:xfrm rot="17640000">
            <a:off x="2484222" y="2953886"/>
            <a:ext cx="128680" cy="168850"/>
          </a:xfrm>
          <a:prstGeom prst="rect">
            <a:avLst/>
          </a:prstGeom>
        </p:spPr>
        <p:txBody>
          <a:bodyPr vert="horz" wrap="square" lIns="0" tIns="0" rIns="0" bIns="0" rtlCol="0">
            <a:spAutoFit/>
          </a:bodyPr>
          <a:lstStyle/>
          <a:p>
            <a:pPr>
              <a:lnSpc>
                <a:spcPts val="1280"/>
              </a:lnSpc>
            </a:pPr>
            <a:r>
              <a:rPr sz="1250" b="1" spc="35">
                <a:latin typeface="Arial"/>
                <a:cs typeface="Arial"/>
              </a:rPr>
              <a:t>e</a:t>
            </a:r>
            <a:endParaRPr sz="1250">
              <a:latin typeface="Arial"/>
              <a:cs typeface="Arial"/>
            </a:endParaRPr>
          </a:p>
        </p:txBody>
      </p:sp>
      <p:sp>
        <p:nvSpPr>
          <p:cNvPr id="52" name="object 52"/>
          <p:cNvSpPr txBox="1"/>
          <p:nvPr/>
        </p:nvSpPr>
        <p:spPr>
          <a:xfrm rot="17760000">
            <a:off x="2523132" y="2910727"/>
            <a:ext cx="114792" cy="168850"/>
          </a:xfrm>
          <a:prstGeom prst="rect">
            <a:avLst/>
          </a:prstGeom>
        </p:spPr>
        <p:txBody>
          <a:bodyPr vert="horz" wrap="square" lIns="0" tIns="0" rIns="0" bIns="0" rtlCol="0">
            <a:spAutoFit/>
          </a:bodyPr>
          <a:lstStyle/>
          <a:p>
            <a:pPr>
              <a:lnSpc>
                <a:spcPts val="1280"/>
              </a:lnSpc>
            </a:pPr>
            <a:r>
              <a:rPr sz="1250" b="1" spc="-20">
                <a:latin typeface="Arial"/>
                <a:cs typeface="Arial"/>
              </a:rPr>
              <a:t>l</a:t>
            </a:r>
            <a:endParaRPr sz="1250">
              <a:latin typeface="Arial"/>
              <a:cs typeface="Arial"/>
            </a:endParaRPr>
          </a:p>
        </p:txBody>
      </p:sp>
      <p:sp>
        <p:nvSpPr>
          <p:cNvPr id="53" name="object 53"/>
          <p:cNvSpPr txBox="1"/>
          <p:nvPr/>
        </p:nvSpPr>
        <p:spPr>
          <a:xfrm rot="17880000">
            <a:off x="2552971" y="2868507"/>
            <a:ext cx="128026" cy="168850"/>
          </a:xfrm>
          <a:prstGeom prst="rect">
            <a:avLst/>
          </a:prstGeom>
        </p:spPr>
        <p:txBody>
          <a:bodyPr vert="horz" wrap="square" lIns="0" tIns="0" rIns="0" bIns="0" rtlCol="0">
            <a:spAutoFit/>
          </a:bodyPr>
          <a:lstStyle/>
          <a:p>
            <a:pPr>
              <a:lnSpc>
                <a:spcPts val="1280"/>
              </a:lnSpc>
            </a:pPr>
            <a:r>
              <a:rPr sz="1250" b="1" spc="35">
                <a:latin typeface="Arial"/>
                <a:cs typeface="Arial"/>
              </a:rPr>
              <a:t>a</a:t>
            </a:r>
            <a:endParaRPr sz="1250">
              <a:latin typeface="Arial"/>
              <a:cs typeface="Arial"/>
            </a:endParaRPr>
          </a:p>
        </p:txBody>
      </p:sp>
      <p:sp>
        <p:nvSpPr>
          <p:cNvPr id="54" name="object 54"/>
          <p:cNvSpPr txBox="1"/>
          <p:nvPr/>
        </p:nvSpPr>
        <p:spPr>
          <a:xfrm rot="18060000">
            <a:off x="2604671" y="2823677"/>
            <a:ext cx="117923" cy="168850"/>
          </a:xfrm>
          <a:prstGeom prst="rect">
            <a:avLst/>
          </a:prstGeom>
        </p:spPr>
        <p:txBody>
          <a:bodyPr vert="horz" wrap="square" lIns="0" tIns="0" rIns="0" bIns="0" rtlCol="0">
            <a:spAutoFit/>
          </a:bodyPr>
          <a:lstStyle/>
          <a:p>
            <a:pPr>
              <a:lnSpc>
                <a:spcPts val="1280"/>
              </a:lnSpc>
            </a:pPr>
            <a:r>
              <a:rPr sz="1250" b="1" spc="30">
                <a:latin typeface="Arial"/>
                <a:cs typeface="Arial"/>
              </a:rPr>
              <a:t>t</a:t>
            </a:r>
            <a:endParaRPr sz="1250">
              <a:latin typeface="Arial"/>
              <a:cs typeface="Arial"/>
            </a:endParaRPr>
          </a:p>
        </p:txBody>
      </p:sp>
      <p:sp>
        <p:nvSpPr>
          <p:cNvPr id="55" name="object 55"/>
          <p:cNvSpPr txBox="1"/>
          <p:nvPr/>
        </p:nvSpPr>
        <p:spPr>
          <a:xfrm rot="18180000">
            <a:off x="2636877" y="2794047"/>
            <a:ext cx="115020" cy="168850"/>
          </a:xfrm>
          <a:prstGeom prst="rect">
            <a:avLst/>
          </a:prstGeom>
        </p:spPr>
        <p:txBody>
          <a:bodyPr vert="horz" wrap="square" lIns="0" tIns="0" rIns="0" bIns="0" rtlCol="0">
            <a:spAutoFit/>
          </a:bodyPr>
          <a:lstStyle/>
          <a:p>
            <a:pPr>
              <a:lnSpc>
                <a:spcPts val="1280"/>
              </a:lnSpc>
            </a:pPr>
            <a:r>
              <a:rPr sz="1250" b="1" spc="-20">
                <a:latin typeface="Arial"/>
                <a:cs typeface="Arial"/>
              </a:rPr>
              <a:t>i</a:t>
            </a:r>
            <a:endParaRPr sz="1250">
              <a:latin typeface="Arial"/>
              <a:cs typeface="Arial"/>
            </a:endParaRPr>
          </a:p>
        </p:txBody>
      </p:sp>
      <p:sp>
        <p:nvSpPr>
          <p:cNvPr id="56" name="object 56"/>
          <p:cNvSpPr txBox="1"/>
          <p:nvPr/>
        </p:nvSpPr>
        <p:spPr>
          <a:xfrm rot="18300000">
            <a:off x="2675025" y="2752914"/>
            <a:ext cx="130474" cy="168850"/>
          </a:xfrm>
          <a:prstGeom prst="rect">
            <a:avLst/>
          </a:prstGeom>
        </p:spPr>
        <p:txBody>
          <a:bodyPr vert="horz" wrap="square" lIns="0" tIns="0" rIns="0" bIns="0" rtlCol="0">
            <a:spAutoFit/>
          </a:bodyPr>
          <a:lstStyle/>
          <a:p>
            <a:pPr>
              <a:lnSpc>
                <a:spcPts val="1280"/>
              </a:lnSpc>
            </a:pPr>
            <a:r>
              <a:rPr sz="1250" b="1" spc="15">
                <a:latin typeface="Arial"/>
                <a:cs typeface="Arial"/>
              </a:rPr>
              <a:t>o</a:t>
            </a:r>
            <a:endParaRPr sz="1250">
              <a:latin typeface="Arial"/>
              <a:cs typeface="Arial"/>
            </a:endParaRPr>
          </a:p>
        </p:txBody>
      </p:sp>
      <p:sp>
        <p:nvSpPr>
          <p:cNvPr id="57" name="object 57"/>
          <p:cNvSpPr txBox="1"/>
          <p:nvPr/>
        </p:nvSpPr>
        <p:spPr>
          <a:xfrm rot="18480000">
            <a:off x="2744455" y="2697505"/>
            <a:ext cx="128901" cy="168850"/>
          </a:xfrm>
          <a:prstGeom prst="rect">
            <a:avLst/>
          </a:prstGeom>
        </p:spPr>
        <p:txBody>
          <a:bodyPr vert="horz" wrap="square" lIns="0" tIns="0" rIns="0" bIns="0" rtlCol="0">
            <a:spAutoFit/>
          </a:bodyPr>
          <a:lstStyle/>
          <a:p>
            <a:pPr>
              <a:lnSpc>
                <a:spcPts val="1280"/>
              </a:lnSpc>
            </a:pPr>
            <a:r>
              <a:rPr sz="1250" b="1" spc="-10">
                <a:latin typeface="Arial"/>
                <a:cs typeface="Arial"/>
              </a:rPr>
              <a:t>n</a:t>
            </a:r>
            <a:endParaRPr sz="1250">
              <a:latin typeface="Arial"/>
              <a:cs typeface="Arial"/>
            </a:endParaRPr>
          </a:p>
        </p:txBody>
      </p:sp>
      <p:sp>
        <p:nvSpPr>
          <p:cNvPr id="58" name="object 58"/>
          <p:cNvSpPr txBox="1"/>
          <p:nvPr/>
        </p:nvSpPr>
        <p:spPr>
          <a:xfrm rot="18720000">
            <a:off x="2814710" y="2648576"/>
            <a:ext cx="126956" cy="168850"/>
          </a:xfrm>
          <a:prstGeom prst="rect">
            <a:avLst/>
          </a:prstGeom>
        </p:spPr>
        <p:txBody>
          <a:bodyPr vert="horz" wrap="square" lIns="0" tIns="0" rIns="0" bIns="0" rtlCol="0">
            <a:spAutoFit/>
          </a:bodyPr>
          <a:lstStyle/>
          <a:p>
            <a:pPr>
              <a:lnSpc>
                <a:spcPts val="1280"/>
              </a:lnSpc>
            </a:pPr>
            <a:r>
              <a:rPr sz="1250" b="1" spc="-10">
                <a:latin typeface="Arial"/>
                <a:cs typeface="Arial"/>
              </a:rPr>
              <a:t>s</a:t>
            </a:r>
            <a:endParaRPr sz="1250">
              <a:latin typeface="Arial"/>
              <a:cs typeface="Arial"/>
            </a:endParaRPr>
          </a:p>
        </p:txBody>
      </p:sp>
      <p:sp>
        <p:nvSpPr>
          <p:cNvPr id="59" name="object 59"/>
          <p:cNvSpPr txBox="1"/>
          <p:nvPr/>
        </p:nvSpPr>
        <p:spPr>
          <a:xfrm rot="18900000">
            <a:off x="2840499" y="2601381"/>
            <a:ext cx="224347" cy="168850"/>
          </a:xfrm>
          <a:prstGeom prst="rect">
            <a:avLst/>
          </a:prstGeom>
        </p:spPr>
        <p:txBody>
          <a:bodyPr vert="horz" wrap="square" lIns="0" tIns="0" rIns="0" bIns="0" rtlCol="0">
            <a:spAutoFit/>
          </a:bodyPr>
          <a:lstStyle/>
          <a:p>
            <a:pPr>
              <a:lnSpc>
                <a:spcPts val="1280"/>
              </a:lnSpc>
            </a:pPr>
            <a:r>
              <a:rPr sz="1250" b="1" spc="-10">
                <a:latin typeface="Arial"/>
                <a:cs typeface="Arial"/>
              </a:rPr>
              <a:t>h</a:t>
            </a:r>
            <a:endParaRPr sz="1250">
              <a:latin typeface="Arial"/>
              <a:cs typeface="Arial"/>
            </a:endParaRPr>
          </a:p>
        </p:txBody>
      </p:sp>
      <p:sp>
        <p:nvSpPr>
          <p:cNvPr id="60" name="object 60"/>
          <p:cNvSpPr txBox="1"/>
          <p:nvPr/>
        </p:nvSpPr>
        <p:spPr>
          <a:xfrm rot="19020000">
            <a:off x="2913671" y="2568277"/>
            <a:ext cx="198072" cy="168850"/>
          </a:xfrm>
          <a:prstGeom prst="rect">
            <a:avLst/>
          </a:prstGeom>
        </p:spPr>
        <p:txBody>
          <a:bodyPr vert="horz" wrap="square" lIns="0" tIns="0" rIns="0" bIns="0" rtlCol="0">
            <a:spAutoFit/>
          </a:bodyPr>
          <a:lstStyle/>
          <a:p>
            <a:pPr>
              <a:lnSpc>
                <a:spcPts val="1280"/>
              </a:lnSpc>
            </a:pPr>
            <a:r>
              <a:rPr sz="1250" b="1" spc="-20">
                <a:latin typeface="Arial"/>
                <a:cs typeface="Arial"/>
              </a:rPr>
              <a:t>i</a:t>
            </a:r>
            <a:endParaRPr sz="1250">
              <a:latin typeface="Arial"/>
              <a:cs typeface="Arial"/>
            </a:endParaRPr>
          </a:p>
        </p:txBody>
      </p:sp>
      <p:sp>
        <p:nvSpPr>
          <p:cNvPr id="61" name="object 61"/>
          <p:cNvSpPr txBox="1"/>
          <p:nvPr/>
        </p:nvSpPr>
        <p:spPr>
          <a:xfrm rot="19140000">
            <a:off x="2963318" y="2534868"/>
            <a:ext cx="224347" cy="168850"/>
          </a:xfrm>
          <a:prstGeom prst="rect">
            <a:avLst/>
          </a:prstGeom>
        </p:spPr>
        <p:txBody>
          <a:bodyPr vert="horz" wrap="square" lIns="0" tIns="0" rIns="0" bIns="0" rtlCol="0">
            <a:spAutoFit/>
          </a:bodyPr>
          <a:lstStyle/>
          <a:p>
            <a:pPr>
              <a:lnSpc>
                <a:spcPts val="1280"/>
              </a:lnSpc>
            </a:pPr>
            <a:r>
              <a:rPr sz="1250" b="1" spc="15">
                <a:latin typeface="Arial"/>
                <a:cs typeface="Arial"/>
              </a:rPr>
              <a:t>p</a:t>
            </a:r>
            <a:endParaRPr sz="1250">
              <a:latin typeface="Arial"/>
              <a:cs typeface="Arial"/>
            </a:endParaRPr>
          </a:p>
        </p:txBody>
      </p:sp>
      <p:sp>
        <p:nvSpPr>
          <p:cNvPr id="62" name="object 62"/>
          <p:cNvSpPr txBox="1"/>
          <p:nvPr/>
        </p:nvSpPr>
        <p:spPr>
          <a:xfrm rot="19380000">
            <a:off x="3053278" y="2494132"/>
            <a:ext cx="219061" cy="168850"/>
          </a:xfrm>
          <a:prstGeom prst="rect">
            <a:avLst/>
          </a:prstGeom>
        </p:spPr>
        <p:txBody>
          <a:bodyPr vert="horz" wrap="square" lIns="0" tIns="0" rIns="0" bIns="0" rtlCol="0">
            <a:spAutoFit/>
          </a:bodyPr>
          <a:lstStyle/>
          <a:p>
            <a:pPr>
              <a:lnSpc>
                <a:spcPts val="1280"/>
              </a:lnSpc>
            </a:pPr>
            <a:r>
              <a:rPr sz="1250" b="1" spc="-10">
                <a:latin typeface="Arial"/>
                <a:cs typeface="Arial"/>
              </a:rPr>
              <a:t>s</a:t>
            </a:r>
            <a:endParaRPr sz="1250">
              <a:latin typeface="Arial"/>
              <a:cs typeface="Arial"/>
            </a:endParaRPr>
          </a:p>
        </p:txBody>
      </p:sp>
      <p:sp>
        <p:nvSpPr>
          <p:cNvPr id="63" name="object 63"/>
          <p:cNvSpPr txBox="1"/>
          <p:nvPr/>
        </p:nvSpPr>
        <p:spPr>
          <a:xfrm rot="3480000">
            <a:off x="2626497" y="4017563"/>
            <a:ext cx="143498" cy="182101"/>
          </a:xfrm>
          <a:prstGeom prst="rect">
            <a:avLst/>
          </a:prstGeom>
        </p:spPr>
        <p:txBody>
          <a:bodyPr vert="horz" wrap="square" lIns="0" tIns="0" rIns="0" bIns="0" rtlCol="0">
            <a:spAutoFit/>
          </a:bodyPr>
          <a:lstStyle/>
          <a:p>
            <a:pPr>
              <a:lnSpc>
                <a:spcPts val="1380"/>
              </a:lnSpc>
            </a:pPr>
            <a:r>
              <a:rPr sz="1350" b="1" spc="-5">
                <a:latin typeface="Arial"/>
                <a:cs typeface="Arial"/>
              </a:rPr>
              <a:t>S</a:t>
            </a:r>
            <a:endParaRPr sz="1350">
              <a:latin typeface="Arial"/>
              <a:cs typeface="Arial"/>
            </a:endParaRPr>
          </a:p>
        </p:txBody>
      </p:sp>
      <p:sp>
        <p:nvSpPr>
          <p:cNvPr id="64" name="object 64"/>
          <p:cNvSpPr txBox="1"/>
          <p:nvPr/>
        </p:nvSpPr>
        <p:spPr>
          <a:xfrm rot="3240000">
            <a:off x="2698575" y="4079587"/>
            <a:ext cx="141396" cy="182101"/>
          </a:xfrm>
          <a:prstGeom prst="rect">
            <a:avLst/>
          </a:prstGeom>
        </p:spPr>
        <p:txBody>
          <a:bodyPr vert="horz" wrap="square" lIns="0" tIns="0" rIns="0" bIns="0" rtlCol="0">
            <a:spAutoFit/>
          </a:bodyPr>
          <a:lstStyle/>
          <a:p>
            <a:pPr>
              <a:lnSpc>
                <a:spcPts val="1380"/>
              </a:lnSpc>
            </a:pPr>
            <a:r>
              <a:rPr sz="1350" b="1" spc="15">
                <a:latin typeface="Arial"/>
                <a:cs typeface="Arial"/>
              </a:rPr>
              <a:t>p</a:t>
            </a:r>
            <a:endParaRPr sz="1350">
              <a:latin typeface="Arial"/>
              <a:cs typeface="Arial"/>
            </a:endParaRPr>
          </a:p>
        </p:txBody>
      </p:sp>
      <p:sp>
        <p:nvSpPr>
          <p:cNvPr id="65" name="object 65"/>
          <p:cNvSpPr txBox="1"/>
          <p:nvPr/>
        </p:nvSpPr>
        <p:spPr>
          <a:xfrm rot="3120000">
            <a:off x="2761161" y="4121496"/>
            <a:ext cx="123913" cy="182101"/>
          </a:xfrm>
          <a:prstGeom prst="rect">
            <a:avLst/>
          </a:prstGeom>
        </p:spPr>
        <p:txBody>
          <a:bodyPr vert="horz" wrap="square" lIns="0" tIns="0" rIns="0" bIns="0" rtlCol="0">
            <a:spAutoFit/>
          </a:bodyPr>
          <a:lstStyle/>
          <a:p>
            <a:pPr>
              <a:lnSpc>
                <a:spcPts val="1380"/>
              </a:lnSpc>
            </a:pPr>
            <a:r>
              <a:rPr sz="1350" b="1" spc="-20">
                <a:latin typeface="Arial"/>
                <a:cs typeface="Arial"/>
              </a:rPr>
              <a:t>i</a:t>
            </a:r>
            <a:endParaRPr sz="1350">
              <a:latin typeface="Arial"/>
              <a:cs typeface="Arial"/>
            </a:endParaRPr>
          </a:p>
        </p:txBody>
      </p:sp>
      <p:sp>
        <p:nvSpPr>
          <p:cNvPr id="66" name="object 66"/>
          <p:cNvSpPr txBox="1"/>
          <p:nvPr/>
        </p:nvSpPr>
        <p:spPr>
          <a:xfrm rot="3000000">
            <a:off x="2801429" y="4152587"/>
            <a:ext cx="128879" cy="182101"/>
          </a:xfrm>
          <a:prstGeom prst="rect">
            <a:avLst/>
          </a:prstGeom>
        </p:spPr>
        <p:txBody>
          <a:bodyPr vert="horz" wrap="square" lIns="0" tIns="0" rIns="0" bIns="0" rtlCol="0">
            <a:spAutoFit/>
          </a:bodyPr>
          <a:lstStyle/>
          <a:p>
            <a:pPr>
              <a:lnSpc>
                <a:spcPts val="1380"/>
              </a:lnSpc>
            </a:pPr>
            <a:r>
              <a:rPr sz="1350" b="1" spc="10">
                <a:latin typeface="Arial"/>
                <a:cs typeface="Arial"/>
              </a:rPr>
              <a:t>r</a:t>
            </a:r>
            <a:endParaRPr sz="1350">
              <a:latin typeface="Arial"/>
              <a:cs typeface="Arial"/>
            </a:endParaRPr>
          </a:p>
        </p:txBody>
      </p:sp>
      <p:sp>
        <p:nvSpPr>
          <p:cNvPr id="67" name="object 67"/>
          <p:cNvSpPr txBox="1"/>
          <p:nvPr/>
        </p:nvSpPr>
        <p:spPr>
          <a:xfrm rot="2880000">
            <a:off x="2846073" y="4182518"/>
            <a:ext cx="124134" cy="182101"/>
          </a:xfrm>
          <a:prstGeom prst="rect">
            <a:avLst/>
          </a:prstGeom>
        </p:spPr>
        <p:txBody>
          <a:bodyPr vert="horz" wrap="square" lIns="0" tIns="0" rIns="0" bIns="0" rtlCol="0">
            <a:spAutoFit/>
          </a:bodyPr>
          <a:lstStyle/>
          <a:p>
            <a:pPr>
              <a:lnSpc>
                <a:spcPts val="1380"/>
              </a:lnSpc>
            </a:pPr>
            <a:r>
              <a:rPr sz="1350" b="1" spc="-20">
                <a:latin typeface="Arial"/>
                <a:cs typeface="Arial"/>
              </a:rPr>
              <a:t>i</a:t>
            </a:r>
            <a:endParaRPr sz="1350">
              <a:latin typeface="Arial"/>
              <a:cs typeface="Arial"/>
            </a:endParaRPr>
          </a:p>
        </p:txBody>
      </p:sp>
      <p:sp>
        <p:nvSpPr>
          <p:cNvPr id="68" name="object 68"/>
          <p:cNvSpPr txBox="1"/>
          <p:nvPr/>
        </p:nvSpPr>
        <p:spPr>
          <a:xfrm rot="2760000">
            <a:off x="2888906" y="4209143"/>
            <a:ext cx="127651" cy="182101"/>
          </a:xfrm>
          <a:prstGeom prst="rect">
            <a:avLst/>
          </a:prstGeom>
        </p:spPr>
        <p:txBody>
          <a:bodyPr vert="horz" wrap="square" lIns="0" tIns="0" rIns="0" bIns="0" rtlCol="0">
            <a:spAutoFit/>
          </a:bodyPr>
          <a:lstStyle/>
          <a:p>
            <a:pPr>
              <a:lnSpc>
                <a:spcPts val="1380"/>
              </a:lnSpc>
            </a:pPr>
            <a:r>
              <a:rPr sz="1350" b="1" spc="35">
                <a:latin typeface="Arial"/>
                <a:cs typeface="Arial"/>
              </a:rPr>
              <a:t>t</a:t>
            </a:r>
            <a:endParaRPr sz="1350">
              <a:latin typeface="Arial"/>
              <a:cs typeface="Arial"/>
            </a:endParaRPr>
          </a:p>
        </p:txBody>
      </p:sp>
      <p:sp>
        <p:nvSpPr>
          <p:cNvPr id="69" name="object 69"/>
          <p:cNvSpPr txBox="1"/>
          <p:nvPr/>
        </p:nvSpPr>
        <p:spPr>
          <a:xfrm rot="2580000">
            <a:off x="2901928" y="4249705"/>
            <a:ext cx="242408" cy="182101"/>
          </a:xfrm>
          <a:prstGeom prst="rect">
            <a:avLst/>
          </a:prstGeom>
        </p:spPr>
        <p:txBody>
          <a:bodyPr vert="horz" wrap="square" lIns="0" tIns="0" rIns="0" bIns="0" rtlCol="0">
            <a:spAutoFit/>
          </a:bodyPr>
          <a:lstStyle/>
          <a:p>
            <a:pPr>
              <a:lnSpc>
                <a:spcPts val="1380"/>
              </a:lnSpc>
            </a:pPr>
            <a:r>
              <a:rPr sz="1350" b="1" spc="-10">
                <a:latin typeface="Arial"/>
                <a:cs typeface="Arial"/>
              </a:rPr>
              <a:t>u</a:t>
            </a:r>
            <a:endParaRPr sz="1350">
              <a:latin typeface="Arial"/>
              <a:cs typeface="Arial"/>
            </a:endParaRPr>
          </a:p>
        </p:txBody>
      </p:sp>
      <p:sp>
        <p:nvSpPr>
          <p:cNvPr id="70" name="object 70"/>
          <p:cNvSpPr txBox="1"/>
          <p:nvPr/>
        </p:nvSpPr>
        <p:spPr>
          <a:xfrm rot="2400000">
            <a:off x="2992564" y="4296463"/>
            <a:ext cx="239349" cy="182101"/>
          </a:xfrm>
          <a:prstGeom prst="rect">
            <a:avLst/>
          </a:prstGeom>
        </p:spPr>
        <p:txBody>
          <a:bodyPr vert="horz" wrap="square" lIns="0" tIns="0" rIns="0" bIns="0" rtlCol="0">
            <a:spAutoFit/>
          </a:bodyPr>
          <a:lstStyle/>
          <a:p>
            <a:pPr>
              <a:lnSpc>
                <a:spcPts val="1380"/>
              </a:lnSpc>
            </a:pPr>
            <a:r>
              <a:rPr sz="1350" b="1" spc="40">
                <a:latin typeface="Arial"/>
                <a:cs typeface="Arial"/>
              </a:rPr>
              <a:t>a</a:t>
            </a:r>
            <a:endParaRPr sz="1350">
              <a:latin typeface="Arial"/>
              <a:cs typeface="Arial"/>
            </a:endParaRPr>
          </a:p>
        </p:txBody>
      </p:sp>
      <p:sp>
        <p:nvSpPr>
          <p:cNvPr id="71" name="object 71"/>
          <p:cNvSpPr txBox="1"/>
          <p:nvPr/>
        </p:nvSpPr>
        <p:spPr>
          <a:xfrm rot="2220000">
            <a:off x="3070512" y="4327868"/>
            <a:ext cx="214781" cy="182101"/>
          </a:xfrm>
          <a:prstGeom prst="rect">
            <a:avLst/>
          </a:prstGeom>
        </p:spPr>
        <p:txBody>
          <a:bodyPr vert="horz" wrap="square" lIns="0" tIns="0" rIns="0" bIns="0" rtlCol="0">
            <a:spAutoFit/>
          </a:bodyPr>
          <a:lstStyle/>
          <a:p>
            <a:pPr>
              <a:lnSpc>
                <a:spcPts val="1380"/>
              </a:lnSpc>
            </a:pPr>
            <a:r>
              <a:rPr sz="1350" b="1" spc="-20">
                <a:latin typeface="Arial"/>
                <a:cs typeface="Arial"/>
              </a:rPr>
              <a:t>l</a:t>
            </a:r>
            <a:endParaRPr sz="1350">
              <a:latin typeface="Arial"/>
              <a:cs typeface="Arial"/>
            </a:endParaRPr>
          </a:p>
        </p:txBody>
      </p:sp>
      <p:sp>
        <p:nvSpPr>
          <p:cNvPr id="72" name="object 72"/>
          <p:cNvSpPr txBox="1"/>
          <p:nvPr/>
        </p:nvSpPr>
        <p:spPr>
          <a:xfrm rot="2160000">
            <a:off x="3114700" y="4347993"/>
            <a:ext cx="214192" cy="182101"/>
          </a:xfrm>
          <a:prstGeom prst="rect">
            <a:avLst/>
          </a:prstGeom>
        </p:spPr>
        <p:txBody>
          <a:bodyPr vert="horz" wrap="square" lIns="0" tIns="0" rIns="0" bIns="0" rtlCol="0">
            <a:spAutoFit/>
          </a:bodyPr>
          <a:lstStyle/>
          <a:p>
            <a:pPr>
              <a:lnSpc>
                <a:spcPts val="1380"/>
              </a:lnSpc>
            </a:pPr>
            <a:r>
              <a:rPr sz="1350" b="1" spc="-20">
                <a:latin typeface="Arial"/>
                <a:cs typeface="Arial"/>
              </a:rPr>
              <a:t>i</a:t>
            </a:r>
            <a:endParaRPr sz="1350">
              <a:latin typeface="Arial"/>
              <a:cs typeface="Arial"/>
            </a:endParaRPr>
          </a:p>
        </p:txBody>
      </p:sp>
      <p:sp>
        <p:nvSpPr>
          <p:cNvPr id="73" name="object 73"/>
          <p:cNvSpPr txBox="1"/>
          <p:nvPr/>
        </p:nvSpPr>
        <p:spPr>
          <a:xfrm rot="2040000">
            <a:off x="3163825" y="4368381"/>
            <a:ext cx="220261" cy="182101"/>
          </a:xfrm>
          <a:prstGeom prst="rect">
            <a:avLst/>
          </a:prstGeom>
        </p:spPr>
        <p:txBody>
          <a:bodyPr vert="horz" wrap="square" lIns="0" tIns="0" rIns="0" bIns="0" rtlCol="0">
            <a:spAutoFit/>
          </a:bodyPr>
          <a:lstStyle/>
          <a:p>
            <a:pPr>
              <a:lnSpc>
                <a:spcPts val="1380"/>
              </a:lnSpc>
            </a:pPr>
            <a:r>
              <a:rPr sz="1350" b="1" spc="35">
                <a:latin typeface="Arial"/>
                <a:cs typeface="Arial"/>
              </a:rPr>
              <a:t>t</a:t>
            </a:r>
            <a:endParaRPr sz="1350">
              <a:latin typeface="Arial"/>
              <a:cs typeface="Arial"/>
            </a:endParaRPr>
          </a:p>
        </p:txBody>
      </p:sp>
      <p:sp>
        <p:nvSpPr>
          <p:cNvPr id="74" name="object 74"/>
          <p:cNvSpPr txBox="1"/>
          <p:nvPr/>
        </p:nvSpPr>
        <p:spPr>
          <a:xfrm rot="1920000">
            <a:off x="3230216" y="4395925"/>
            <a:ext cx="233227" cy="182101"/>
          </a:xfrm>
          <a:prstGeom prst="rect">
            <a:avLst/>
          </a:prstGeom>
        </p:spPr>
        <p:txBody>
          <a:bodyPr vert="horz" wrap="square" lIns="0" tIns="0" rIns="0" bIns="0" rtlCol="0">
            <a:spAutoFit/>
          </a:bodyPr>
          <a:lstStyle/>
          <a:p>
            <a:pPr>
              <a:lnSpc>
                <a:spcPts val="1380"/>
              </a:lnSpc>
            </a:pPr>
            <a:r>
              <a:rPr sz="1350" b="1" spc="-35">
                <a:latin typeface="Arial"/>
                <a:cs typeface="Arial"/>
              </a:rPr>
              <a:t>y</a:t>
            </a:r>
            <a:endParaRPr sz="1350">
              <a:latin typeface="Arial"/>
              <a:cs typeface="Arial"/>
            </a:endParaRPr>
          </a:p>
        </p:txBody>
      </p:sp>
      <p:sp>
        <p:nvSpPr>
          <p:cNvPr id="75" name="object 75"/>
          <p:cNvSpPr txBox="1"/>
          <p:nvPr/>
        </p:nvSpPr>
        <p:spPr>
          <a:xfrm rot="19140000">
            <a:off x="5583545" y="4295289"/>
            <a:ext cx="257587" cy="181032"/>
          </a:xfrm>
          <a:prstGeom prst="rect">
            <a:avLst/>
          </a:prstGeom>
        </p:spPr>
        <p:txBody>
          <a:bodyPr vert="horz" wrap="square" lIns="0" tIns="0" rIns="0" bIns="0" rtlCol="0">
            <a:spAutoFit/>
          </a:bodyPr>
          <a:lstStyle/>
          <a:p>
            <a:pPr>
              <a:lnSpc>
                <a:spcPts val="1370"/>
              </a:lnSpc>
            </a:pPr>
            <a:r>
              <a:rPr sz="1350" b="1" spc="40">
                <a:latin typeface="Arial"/>
                <a:cs typeface="Arial"/>
              </a:rPr>
              <a:t>C</a:t>
            </a:r>
            <a:endParaRPr sz="1350">
              <a:latin typeface="Arial"/>
              <a:cs typeface="Arial"/>
            </a:endParaRPr>
          </a:p>
        </p:txBody>
      </p:sp>
      <p:sp>
        <p:nvSpPr>
          <p:cNvPr id="76" name="object 76"/>
          <p:cNvSpPr txBox="1"/>
          <p:nvPr/>
        </p:nvSpPr>
        <p:spPr>
          <a:xfrm rot="18960000">
            <a:off x="5691599" y="4241601"/>
            <a:ext cx="238438" cy="181032"/>
          </a:xfrm>
          <a:prstGeom prst="rect">
            <a:avLst/>
          </a:prstGeom>
        </p:spPr>
        <p:txBody>
          <a:bodyPr vert="horz" wrap="square" lIns="0" tIns="0" rIns="0" bIns="0" rtlCol="0">
            <a:spAutoFit/>
          </a:bodyPr>
          <a:lstStyle/>
          <a:p>
            <a:pPr>
              <a:lnSpc>
                <a:spcPts val="1370"/>
              </a:lnSpc>
            </a:pPr>
            <a:r>
              <a:rPr sz="1350" b="1" spc="35">
                <a:latin typeface="Arial"/>
                <a:cs typeface="Arial"/>
              </a:rPr>
              <a:t>a</a:t>
            </a:r>
            <a:endParaRPr sz="1350">
              <a:latin typeface="Arial"/>
              <a:cs typeface="Arial"/>
            </a:endParaRPr>
          </a:p>
        </p:txBody>
      </p:sp>
      <p:sp>
        <p:nvSpPr>
          <p:cNvPr id="77" name="object 77"/>
          <p:cNvSpPr txBox="1"/>
          <p:nvPr/>
        </p:nvSpPr>
        <p:spPr>
          <a:xfrm rot="18780000">
            <a:off x="5815431" y="4200235"/>
            <a:ext cx="128395" cy="181032"/>
          </a:xfrm>
          <a:prstGeom prst="rect">
            <a:avLst/>
          </a:prstGeom>
        </p:spPr>
        <p:txBody>
          <a:bodyPr vert="horz" wrap="square" lIns="0" tIns="0" rIns="0" bIns="0" rtlCol="0">
            <a:spAutoFit/>
          </a:bodyPr>
          <a:lstStyle/>
          <a:p>
            <a:pPr>
              <a:lnSpc>
                <a:spcPts val="1370"/>
              </a:lnSpc>
            </a:pPr>
            <a:r>
              <a:rPr sz="1350" b="1" spc="5">
                <a:latin typeface="Arial"/>
                <a:cs typeface="Arial"/>
              </a:rPr>
              <a:t>r</a:t>
            </a:r>
            <a:endParaRPr sz="1350">
              <a:latin typeface="Arial"/>
              <a:cs typeface="Arial"/>
            </a:endParaRPr>
          </a:p>
        </p:txBody>
      </p:sp>
      <p:sp>
        <p:nvSpPr>
          <p:cNvPr id="78" name="object 78"/>
          <p:cNvSpPr txBox="1"/>
          <p:nvPr/>
        </p:nvSpPr>
        <p:spPr>
          <a:xfrm rot="18600000">
            <a:off x="5872870" y="4158311"/>
            <a:ext cx="138406" cy="181032"/>
          </a:xfrm>
          <a:prstGeom prst="rect">
            <a:avLst/>
          </a:prstGeom>
        </p:spPr>
        <p:txBody>
          <a:bodyPr vert="horz" wrap="square" lIns="0" tIns="0" rIns="0" bIns="0" rtlCol="0">
            <a:spAutoFit/>
          </a:bodyPr>
          <a:lstStyle/>
          <a:p>
            <a:pPr>
              <a:lnSpc>
                <a:spcPts val="1370"/>
              </a:lnSpc>
            </a:pPr>
            <a:r>
              <a:rPr sz="1350" b="1" spc="35">
                <a:latin typeface="Arial"/>
                <a:cs typeface="Arial"/>
              </a:rPr>
              <a:t>e</a:t>
            </a:r>
            <a:endParaRPr sz="1350">
              <a:latin typeface="Arial"/>
              <a:cs typeface="Arial"/>
            </a:endParaRPr>
          </a:p>
        </p:txBody>
      </p:sp>
      <p:sp>
        <p:nvSpPr>
          <p:cNvPr id="79" name="object 79"/>
          <p:cNvSpPr txBox="1"/>
          <p:nvPr/>
        </p:nvSpPr>
        <p:spPr>
          <a:xfrm rot="18300000">
            <a:off x="5944339" y="4103554"/>
            <a:ext cx="137531" cy="181032"/>
          </a:xfrm>
          <a:prstGeom prst="rect">
            <a:avLst/>
          </a:prstGeom>
        </p:spPr>
        <p:txBody>
          <a:bodyPr vert="horz" wrap="square" lIns="0" tIns="0" rIns="0" bIns="0" rtlCol="0">
            <a:spAutoFit/>
          </a:bodyPr>
          <a:lstStyle/>
          <a:p>
            <a:pPr>
              <a:lnSpc>
                <a:spcPts val="1370"/>
              </a:lnSpc>
            </a:pPr>
            <a:r>
              <a:rPr sz="1350" b="1" spc="35">
                <a:latin typeface="Arial"/>
                <a:cs typeface="Arial"/>
              </a:rPr>
              <a:t>e</a:t>
            </a:r>
            <a:endParaRPr sz="1350">
              <a:latin typeface="Arial"/>
              <a:cs typeface="Arial"/>
            </a:endParaRPr>
          </a:p>
        </p:txBody>
      </p:sp>
      <p:sp>
        <p:nvSpPr>
          <p:cNvPr id="80" name="object 80"/>
          <p:cNvSpPr txBox="1"/>
          <p:nvPr/>
        </p:nvSpPr>
        <p:spPr>
          <a:xfrm rot="18120000">
            <a:off x="6002525" y="4055489"/>
            <a:ext cx="128558" cy="181032"/>
          </a:xfrm>
          <a:prstGeom prst="rect">
            <a:avLst/>
          </a:prstGeom>
        </p:spPr>
        <p:txBody>
          <a:bodyPr vert="horz" wrap="square" lIns="0" tIns="0" rIns="0" bIns="0" rtlCol="0">
            <a:spAutoFit/>
          </a:bodyPr>
          <a:lstStyle/>
          <a:p>
            <a:pPr>
              <a:lnSpc>
                <a:spcPts val="1370"/>
              </a:lnSpc>
            </a:pPr>
            <a:r>
              <a:rPr sz="1350" b="1" spc="5">
                <a:latin typeface="Arial"/>
                <a:cs typeface="Arial"/>
              </a:rPr>
              <a:t>r</a:t>
            </a:r>
            <a:endParaRPr sz="1350">
              <a:latin typeface="Arial"/>
              <a:cs typeface="Arial"/>
            </a:endParaRPr>
          </a:p>
        </p:txBody>
      </p:sp>
      <p:sp>
        <p:nvSpPr>
          <p:cNvPr id="81" name="object 81"/>
          <p:cNvSpPr/>
          <p:nvPr/>
        </p:nvSpPr>
        <p:spPr>
          <a:xfrm>
            <a:off x="1627603" y="4944601"/>
            <a:ext cx="5764125" cy="445995"/>
          </a:xfrm>
          <a:prstGeom prst="rect">
            <a:avLst/>
          </a:prstGeom>
          <a:blipFill>
            <a:blip r:embed="rId12" cstate="print"/>
            <a:stretch>
              <a:fillRect/>
            </a:stretch>
          </a:blipFill>
        </p:spPr>
        <p:txBody>
          <a:bodyPr wrap="square" lIns="0" tIns="0" rIns="0" bIns="0" rtlCol="0"/>
          <a:lstStyle/>
          <a:p>
            <a:endParaRPr/>
          </a:p>
        </p:txBody>
      </p:sp>
      <p:sp>
        <p:nvSpPr>
          <p:cNvPr id="82" name="object 82"/>
          <p:cNvSpPr/>
          <p:nvPr/>
        </p:nvSpPr>
        <p:spPr>
          <a:xfrm>
            <a:off x="5853280" y="4953563"/>
            <a:ext cx="295581" cy="357386"/>
          </a:xfrm>
          <a:prstGeom prst="rect">
            <a:avLst/>
          </a:prstGeom>
          <a:blipFill>
            <a:blip r:embed="rId13" cstate="print"/>
            <a:stretch>
              <a:fillRect/>
            </a:stretch>
          </a:blipFill>
        </p:spPr>
        <p:txBody>
          <a:bodyPr wrap="square" lIns="0" tIns="0" rIns="0" bIns="0" rtlCol="0"/>
          <a:lstStyle/>
          <a:p>
            <a:endParaRPr/>
          </a:p>
        </p:txBody>
      </p:sp>
      <p:sp>
        <p:nvSpPr>
          <p:cNvPr id="83" name="object 83"/>
          <p:cNvSpPr txBox="1"/>
          <p:nvPr/>
        </p:nvSpPr>
        <p:spPr>
          <a:xfrm>
            <a:off x="1673820" y="4917102"/>
            <a:ext cx="5607424" cy="508473"/>
          </a:xfrm>
          <a:prstGeom prst="rect">
            <a:avLst/>
          </a:prstGeom>
        </p:spPr>
        <p:txBody>
          <a:bodyPr vert="horz" wrap="square" lIns="0" tIns="15875" rIns="0" bIns="0" rtlCol="0">
            <a:spAutoFit/>
          </a:bodyPr>
          <a:lstStyle/>
          <a:p>
            <a:pPr marL="12700">
              <a:lnSpc>
                <a:spcPct val="100000"/>
              </a:lnSpc>
              <a:spcBef>
                <a:spcPts val="125"/>
              </a:spcBef>
            </a:pPr>
            <a:r>
              <a:rPr sz="4350" b="1" spc="22" baseline="1915">
                <a:solidFill>
                  <a:srgbClr val="FFFFFF"/>
                </a:solidFill>
                <a:latin typeface="Arial"/>
                <a:cs typeface="Arial"/>
              </a:rPr>
              <a:t>Integrative </a:t>
            </a:r>
            <a:r>
              <a:rPr sz="4350" b="1" baseline="1915">
                <a:solidFill>
                  <a:srgbClr val="FFFFFF"/>
                </a:solidFill>
                <a:latin typeface="Arial"/>
                <a:cs typeface="Arial"/>
              </a:rPr>
              <a:t>Nutrition </a:t>
            </a:r>
            <a:r>
              <a:rPr sz="3200" spc="10">
                <a:solidFill>
                  <a:srgbClr val="FFFFFF"/>
                </a:solidFill>
                <a:latin typeface="Myriad Pro"/>
                <a:cs typeface="Myriad Pro"/>
              </a:rPr>
              <a:t>®</a:t>
            </a:r>
            <a:r>
              <a:rPr sz="3200" spc="-425">
                <a:solidFill>
                  <a:srgbClr val="FFFFFF"/>
                </a:solidFill>
                <a:latin typeface="Myriad Pro"/>
                <a:cs typeface="Myriad Pro"/>
              </a:rPr>
              <a:t> </a:t>
            </a:r>
            <a:r>
              <a:rPr sz="4350" b="1" spc="44" baseline="1915">
                <a:latin typeface="Arial"/>
                <a:cs typeface="Arial"/>
              </a:rPr>
              <a:t>Plate</a:t>
            </a:r>
            <a:endParaRPr sz="4350" baseline="1915">
              <a:latin typeface="Arial"/>
              <a:cs typeface="Arial"/>
            </a:endParaRPr>
          </a:p>
        </p:txBody>
      </p:sp>
      <p:sp>
        <p:nvSpPr>
          <p:cNvPr id="84" name="object 84"/>
          <p:cNvSpPr txBox="1"/>
          <p:nvPr/>
        </p:nvSpPr>
        <p:spPr>
          <a:xfrm>
            <a:off x="522942" y="1065759"/>
            <a:ext cx="4217147" cy="259045"/>
          </a:xfrm>
          <a:prstGeom prst="rect">
            <a:avLst/>
          </a:prstGeom>
        </p:spPr>
        <p:txBody>
          <a:bodyPr vert="horz" wrap="square" lIns="0" tIns="12700" rIns="0" bIns="0" rtlCol="0">
            <a:spAutoFit/>
          </a:bodyPr>
          <a:lstStyle/>
          <a:p>
            <a:pPr marL="12700">
              <a:lnSpc>
                <a:spcPct val="100000"/>
              </a:lnSpc>
              <a:spcBef>
                <a:spcPts val="100"/>
              </a:spcBef>
            </a:pPr>
            <a:r>
              <a:rPr sz="1600" b="1" spc="-40">
                <a:solidFill>
                  <a:srgbClr val="E61C23"/>
                </a:solidFill>
                <a:latin typeface="Tahoma"/>
                <a:cs typeface="Tahoma"/>
              </a:rPr>
              <a:t>THE </a:t>
            </a:r>
            <a:r>
              <a:rPr sz="1600" b="1" spc="-80">
                <a:solidFill>
                  <a:srgbClr val="E61C23"/>
                </a:solidFill>
                <a:latin typeface="Tahoma"/>
                <a:cs typeface="Tahoma"/>
              </a:rPr>
              <a:t>INTEGRATIVE NUTRITION</a:t>
            </a:r>
            <a:r>
              <a:rPr sz="1600" b="1" spc="-375">
                <a:solidFill>
                  <a:srgbClr val="E61C23"/>
                </a:solidFill>
                <a:latin typeface="Tahoma"/>
                <a:cs typeface="Tahoma"/>
              </a:rPr>
              <a:t> </a:t>
            </a:r>
            <a:r>
              <a:rPr sz="1600" b="1" spc="-55">
                <a:solidFill>
                  <a:srgbClr val="E61C23"/>
                </a:solidFill>
                <a:latin typeface="Tahoma"/>
                <a:cs typeface="Tahoma"/>
              </a:rPr>
              <a:t>PLATE</a:t>
            </a:r>
            <a:endParaRPr sz="1600">
              <a:latin typeface="Tahoma"/>
              <a:cs typeface="Tahoma"/>
            </a:endParaRPr>
          </a:p>
        </p:txBody>
      </p:sp>
    </p:spTree>
    <p:extLst>
      <p:ext uri="{BB962C8B-B14F-4D97-AF65-F5344CB8AC3E}">
        <p14:creationId xmlns:p14="http://schemas.microsoft.com/office/powerpoint/2010/main" val="929050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b="0" dirty="0"/>
              <a:t>Oral Phase</a:t>
            </a:r>
          </a:p>
        </p:txBody>
      </p:sp>
      <p:sp>
        <p:nvSpPr>
          <p:cNvPr id="6" name="Content Placeholder 5"/>
          <p:cNvSpPr>
            <a:spLocks noGrp="1"/>
          </p:cNvSpPr>
          <p:nvPr>
            <p:ph idx="1"/>
          </p:nvPr>
        </p:nvSpPr>
        <p:spPr/>
        <p:txBody>
          <a:bodyPr>
            <a:normAutofit/>
          </a:bodyPr>
          <a:lstStyle/>
          <a:p>
            <a:r>
              <a:rPr lang="en-US" sz="2800" b="0" dirty="0">
                <a:solidFill>
                  <a:srgbClr val="595959"/>
                </a:solidFill>
              </a:rPr>
              <a:t>Chew food slowly </a:t>
            </a:r>
          </a:p>
          <a:p>
            <a:pPr lvl="1"/>
            <a:r>
              <a:rPr lang="en-US" sz="2400" dirty="0">
                <a:solidFill>
                  <a:srgbClr val="595959"/>
                </a:solidFill>
              </a:rPr>
              <a:t>The enzymes in your saliva start the digestive process.</a:t>
            </a:r>
          </a:p>
          <a:p>
            <a:pPr lvl="1"/>
            <a:r>
              <a:rPr lang="en-US" sz="2400" dirty="0">
                <a:solidFill>
                  <a:srgbClr val="595959"/>
                </a:solidFill>
              </a:rPr>
              <a:t>Chewing assists the digestive process.</a:t>
            </a:r>
          </a:p>
          <a:p>
            <a:pPr lvl="1"/>
            <a:r>
              <a:rPr lang="en-US" sz="2400" dirty="0">
                <a:solidFill>
                  <a:srgbClr val="595959"/>
                </a:solidFill>
              </a:rPr>
              <a:t>Partially masticated food puts stress on the digestive process.</a:t>
            </a:r>
          </a:p>
          <a:p>
            <a:pPr lvl="1"/>
            <a:r>
              <a:rPr lang="en-US" sz="2400" dirty="0">
                <a:solidFill>
                  <a:srgbClr val="595959"/>
                </a:solidFill>
              </a:rPr>
              <a:t>Satiation will be enhanced while eating less food.</a:t>
            </a:r>
          </a:p>
          <a:p>
            <a:pPr lvl="1"/>
            <a:endParaRPr lang="en-US" dirty="0">
              <a:solidFill>
                <a:srgbClr val="000000"/>
              </a:solidFill>
            </a:endParaRPr>
          </a:p>
          <a:p>
            <a:pPr marL="349250" lvl="1" indent="0">
              <a:buNone/>
            </a:pPr>
            <a:endParaRPr lang="en-US" dirty="0">
              <a:solidFill>
                <a:srgbClr val="000000"/>
              </a:solidFill>
            </a:endParaRPr>
          </a:p>
          <a:p>
            <a:pPr lvl="1"/>
            <a:endParaRPr lang="en-US" dirty="0">
              <a:solidFill>
                <a:srgbClr val="000000"/>
              </a:solidFill>
            </a:endParaRPr>
          </a:p>
        </p:txBody>
      </p:sp>
    </p:spTree>
    <p:extLst>
      <p:ext uri="{BB962C8B-B14F-4D97-AF65-F5344CB8AC3E}">
        <p14:creationId xmlns:p14="http://schemas.microsoft.com/office/powerpoint/2010/main" val="129137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ipe(down)">
                                      <p:cBhvr>
                                        <p:cTn id="23" dur="580">
                                          <p:stCondLst>
                                            <p:cond delay="0"/>
                                          </p:stCondLst>
                                        </p:cTn>
                                        <p:tgtEl>
                                          <p:spTgt spid="6">
                                            <p:txEl>
                                              <p:pRg st="1" end="1"/>
                                            </p:txEl>
                                          </p:spTgt>
                                        </p:tgtEl>
                                      </p:cBhvr>
                                    </p:animEffect>
                                    <p:anim calcmode="lin" valueType="num">
                                      <p:cBhvr>
                                        <p:cTn id="24"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xEl>
                                              <p:pRg st="1" end="1"/>
                                            </p:txEl>
                                          </p:spTgt>
                                        </p:tgtEl>
                                      </p:cBhvr>
                                      <p:to x="100000" y="60000"/>
                                    </p:animScale>
                                    <p:animScale>
                                      <p:cBhvr>
                                        <p:cTn id="30" dur="166" decel="50000">
                                          <p:stCondLst>
                                            <p:cond delay="676"/>
                                          </p:stCondLst>
                                        </p:cTn>
                                        <p:tgtEl>
                                          <p:spTgt spid="6">
                                            <p:txEl>
                                              <p:pRg st="1" end="1"/>
                                            </p:txEl>
                                          </p:spTgt>
                                        </p:tgtEl>
                                      </p:cBhvr>
                                      <p:to x="100000" y="100000"/>
                                    </p:animScale>
                                    <p:animScale>
                                      <p:cBhvr>
                                        <p:cTn id="31" dur="26">
                                          <p:stCondLst>
                                            <p:cond delay="1312"/>
                                          </p:stCondLst>
                                        </p:cTn>
                                        <p:tgtEl>
                                          <p:spTgt spid="6">
                                            <p:txEl>
                                              <p:pRg st="1" end="1"/>
                                            </p:txEl>
                                          </p:spTgt>
                                        </p:tgtEl>
                                      </p:cBhvr>
                                      <p:to x="100000" y="80000"/>
                                    </p:animScale>
                                    <p:animScale>
                                      <p:cBhvr>
                                        <p:cTn id="32" dur="166" decel="50000">
                                          <p:stCondLst>
                                            <p:cond delay="1338"/>
                                          </p:stCondLst>
                                        </p:cTn>
                                        <p:tgtEl>
                                          <p:spTgt spid="6">
                                            <p:txEl>
                                              <p:pRg st="1" end="1"/>
                                            </p:txEl>
                                          </p:spTgt>
                                        </p:tgtEl>
                                      </p:cBhvr>
                                      <p:to x="100000" y="100000"/>
                                    </p:animScale>
                                    <p:animScale>
                                      <p:cBhvr>
                                        <p:cTn id="33" dur="26">
                                          <p:stCondLst>
                                            <p:cond delay="1642"/>
                                          </p:stCondLst>
                                        </p:cTn>
                                        <p:tgtEl>
                                          <p:spTgt spid="6">
                                            <p:txEl>
                                              <p:pRg st="1" end="1"/>
                                            </p:txEl>
                                          </p:spTgt>
                                        </p:tgtEl>
                                      </p:cBhvr>
                                      <p:to x="100000" y="90000"/>
                                    </p:animScale>
                                    <p:animScale>
                                      <p:cBhvr>
                                        <p:cTn id="34" dur="166" decel="50000">
                                          <p:stCondLst>
                                            <p:cond delay="1668"/>
                                          </p:stCondLst>
                                        </p:cTn>
                                        <p:tgtEl>
                                          <p:spTgt spid="6">
                                            <p:txEl>
                                              <p:pRg st="1" end="1"/>
                                            </p:txEl>
                                          </p:spTgt>
                                        </p:tgtEl>
                                      </p:cBhvr>
                                      <p:to x="100000" y="100000"/>
                                    </p:animScale>
                                    <p:animScale>
                                      <p:cBhvr>
                                        <p:cTn id="35" dur="26">
                                          <p:stCondLst>
                                            <p:cond delay="1808"/>
                                          </p:stCondLst>
                                        </p:cTn>
                                        <p:tgtEl>
                                          <p:spTgt spid="6">
                                            <p:txEl>
                                              <p:pRg st="1" end="1"/>
                                            </p:txEl>
                                          </p:spTgt>
                                        </p:tgtEl>
                                      </p:cBhvr>
                                      <p:to x="100000" y="95000"/>
                                    </p:animScale>
                                    <p:animScale>
                                      <p:cBhvr>
                                        <p:cTn id="36" dur="166" decel="50000">
                                          <p:stCondLst>
                                            <p:cond delay="1834"/>
                                          </p:stCondLst>
                                        </p:cTn>
                                        <p:tgtEl>
                                          <p:spTgt spid="6">
                                            <p:txEl>
                                              <p:pRg st="1" end="1"/>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wipe(down)">
                                      <p:cBhvr>
                                        <p:cTn id="39" dur="580">
                                          <p:stCondLst>
                                            <p:cond delay="0"/>
                                          </p:stCondLst>
                                        </p:cTn>
                                        <p:tgtEl>
                                          <p:spTgt spid="6">
                                            <p:txEl>
                                              <p:pRg st="2" end="2"/>
                                            </p:txEl>
                                          </p:spTgt>
                                        </p:tgtEl>
                                      </p:cBhvr>
                                    </p:animEffect>
                                    <p:anim calcmode="lin" valueType="num">
                                      <p:cBhvr>
                                        <p:cTn id="40"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xEl>
                                              <p:pRg st="2" end="2"/>
                                            </p:txEl>
                                          </p:spTgt>
                                        </p:tgtEl>
                                      </p:cBhvr>
                                      <p:to x="100000" y="60000"/>
                                    </p:animScale>
                                    <p:animScale>
                                      <p:cBhvr>
                                        <p:cTn id="46" dur="166" decel="50000">
                                          <p:stCondLst>
                                            <p:cond delay="676"/>
                                          </p:stCondLst>
                                        </p:cTn>
                                        <p:tgtEl>
                                          <p:spTgt spid="6">
                                            <p:txEl>
                                              <p:pRg st="2" end="2"/>
                                            </p:txEl>
                                          </p:spTgt>
                                        </p:tgtEl>
                                      </p:cBhvr>
                                      <p:to x="100000" y="100000"/>
                                    </p:animScale>
                                    <p:animScale>
                                      <p:cBhvr>
                                        <p:cTn id="47" dur="26">
                                          <p:stCondLst>
                                            <p:cond delay="1312"/>
                                          </p:stCondLst>
                                        </p:cTn>
                                        <p:tgtEl>
                                          <p:spTgt spid="6">
                                            <p:txEl>
                                              <p:pRg st="2" end="2"/>
                                            </p:txEl>
                                          </p:spTgt>
                                        </p:tgtEl>
                                      </p:cBhvr>
                                      <p:to x="100000" y="80000"/>
                                    </p:animScale>
                                    <p:animScale>
                                      <p:cBhvr>
                                        <p:cTn id="48" dur="166" decel="50000">
                                          <p:stCondLst>
                                            <p:cond delay="1338"/>
                                          </p:stCondLst>
                                        </p:cTn>
                                        <p:tgtEl>
                                          <p:spTgt spid="6">
                                            <p:txEl>
                                              <p:pRg st="2" end="2"/>
                                            </p:txEl>
                                          </p:spTgt>
                                        </p:tgtEl>
                                      </p:cBhvr>
                                      <p:to x="100000" y="100000"/>
                                    </p:animScale>
                                    <p:animScale>
                                      <p:cBhvr>
                                        <p:cTn id="49" dur="26">
                                          <p:stCondLst>
                                            <p:cond delay="1642"/>
                                          </p:stCondLst>
                                        </p:cTn>
                                        <p:tgtEl>
                                          <p:spTgt spid="6">
                                            <p:txEl>
                                              <p:pRg st="2" end="2"/>
                                            </p:txEl>
                                          </p:spTgt>
                                        </p:tgtEl>
                                      </p:cBhvr>
                                      <p:to x="100000" y="90000"/>
                                    </p:animScale>
                                    <p:animScale>
                                      <p:cBhvr>
                                        <p:cTn id="50" dur="166" decel="50000">
                                          <p:stCondLst>
                                            <p:cond delay="1668"/>
                                          </p:stCondLst>
                                        </p:cTn>
                                        <p:tgtEl>
                                          <p:spTgt spid="6">
                                            <p:txEl>
                                              <p:pRg st="2" end="2"/>
                                            </p:txEl>
                                          </p:spTgt>
                                        </p:tgtEl>
                                      </p:cBhvr>
                                      <p:to x="100000" y="100000"/>
                                    </p:animScale>
                                    <p:animScale>
                                      <p:cBhvr>
                                        <p:cTn id="51" dur="26">
                                          <p:stCondLst>
                                            <p:cond delay="1808"/>
                                          </p:stCondLst>
                                        </p:cTn>
                                        <p:tgtEl>
                                          <p:spTgt spid="6">
                                            <p:txEl>
                                              <p:pRg st="2" end="2"/>
                                            </p:txEl>
                                          </p:spTgt>
                                        </p:tgtEl>
                                      </p:cBhvr>
                                      <p:to x="100000" y="95000"/>
                                    </p:animScale>
                                    <p:animScale>
                                      <p:cBhvr>
                                        <p:cTn id="52" dur="166" decel="50000">
                                          <p:stCondLst>
                                            <p:cond delay="1834"/>
                                          </p:stCondLst>
                                        </p:cTn>
                                        <p:tgtEl>
                                          <p:spTgt spid="6">
                                            <p:txEl>
                                              <p:pRg st="2" end="2"/>
                                            </p:txEl>
                                          </p:spTgt>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Effect transition="in" filter="wipe(down)">
                                      <p:cBhvr>
                                        <p:cTn id="55" dur="580">
                                          <p:stCondLst>
                                            <p:cond delay="0"/>
                                          </p:stCondLst>
                                        </p:cTn>
                                        <p:tgtEl>
                                          <p:spTgt spid="6">
                                            <p:txEl>
                                              <p:pRg st="3" end="3"/>
                                            </p:txEl>
                                          </p:spTgt>
                                        </p:tgtEl>
                                      </p:cBhvr>
                                    </p:animEffect>
                                    <p:anim calcmode="lin" valueType="num">
                                      <p:cBhvr>
                                        <p:cTn id="56" dur="1822"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6">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6">
                                            <p:txEl>
                                              <p:pRg st="3" end="3"/>
                                            </p:txEl>
                                          </p:spTgt>
                                        </p:tgtEl>
                                      </p:cBhvr>
                                      <p:to x="100000" y="60000"/>
                                    </p:animScale>
                                    <p:animScale>
                                      <p:cBhvr>
                                        <p:cTn id="62" dur="166" decel="50000">
                                          <p:stCondLst>
                                            <p:cond delay="676"/>
                                          </p:stCondLst>
                                        </p:cTn>
                                        <p:tgtEl>
                                          <p:spTgt spid="6">
                                            <p:txEl>
                                              <p:pRg st="3" end="3"/>
                                            </p:txEl>
                                          </p:spTgt>
                                        </p:tgtEl>
                                      </p:cBhvr>
                                      <p:to x="100000" y="100000"/>
                                    </p:animScale>
                                    <p:animScale>
                                      <p:cBhvr>
                                        <p:cTn id="63" dur="26">
                                          <p:stCondLst>
                                            <p:cond delay="1312"/>
                                          </p:stCondLst>
                                        </p:cTn>
                                        <p:tgtEl>
                                          <p:spTgt spid="6">
                                            <p:txEl>
                                              <p:pRg st="3" end="3"/>
                                            </p:txEl>
                                          </p:spTgt>
                                        </p:tgtEl>
                                      </p:cBhvr>
                                      <p:to x="100000" y="80000"/>
                                    </p:animScale>
                                    <p:animScale>
                                      <p:cBhvr>
                                        <p:cTn id="64" dur="166" decel="50000">
                                          <p:stCondLst>
                                            <p:cond delay="1338"/>
                                          </p:stCondLst>
                                        </p:cTn>
                                        <p:tgtEl>
                                          <p:spTgt spid="6">
                                            <p:txEl>
                                              <p:pRg st="3" end="3"/>
                                            </p:txEl>
                                          </p:spTgt>
                                        </p:tgtEl>
                                      </p:cBhvr>
                                      <p:to x="100000" y="100000"/>
                                    </p:animScale>
                                    <p:animScale>
                                      <p:cBhvr>
                                        <p:cTn id="65" dur="26">
                                          <p:stCondLst>
                                            <p:cond delay="1642"/>
                                          </p:stCondLst>
                                        </p:cTn>
                                        <p:tgtEl>
                                          <p:spTgt spid="6">
                                            <p:txEl>
                                              <p:pRg st="3" end="3"/>
                                            </p:txEl>
                                          </p:spTgt>
                                        </p:tgtEl>
                                      </p:cBhvr>
                                      <p:to x="100000" y="90000"/>
                                    </p:animScale>
                                    <p:animScale>
                                      <p:cBhvr>
                                        <p:cTn id="66" dur="166" decel="50000">
                                          <p:stCondLst>
                                            <p:cond delay="1668"/>
                                          </p:stCondLst>
                                        </p:cTn>
                                        <p:tgtEl>
                                          <p:spTgt spid="6">
                                            <p:txEl>
                                              <p:pRg st="3" end="3"/>
                                            </p:txEl>
                                          </p:spTgt>
                                        </p:tgtEl>
                                      </p:cBhvr>
                                      <p:to x="100000" y="100000"/>
                                    </p:animScale>
                                    <p:animScale>
                                      <p:cBhvr>
                                        <p:cTn id="67" dur="26">
                                          <p:stCondLst>
                                            <p:cond delay="1808"/>
                                          </p:stCondLst>
                                        </p:cTn>
                                        <p:tgtEl>
                                          <p:spTgt spid="6">
                                            <p:txEl>
                                              <p:pRg st="3" end="3"/>
                                            </p:txEl>
                                          </p:spTgt>
                                        </p:tgtEl>
                                      </p:cBhvr>
                                      <p:to x="100000" y="95000"/>
                                    </p:animScale>
                                    <p:animScale>
                                      <p:cBhvr>
                                        <p:cTn id="68" dur="166" decel="50000">
                                          <p:stCondLst>
                                            <p:cond delay="1834"/>
                                          </p:stCondLst>
                                        </p:cTn>
                                        <p:tgtEl>
                                          <p:spTgt spid="6">
                                            <p:txEl>
                                              <p:pRg st="3" end="3"/>
                                            </p:txEl>
                                          </p:spTgt>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6">
                                            <p:txEl>
                                              <p:pRg st="4" end="4"/>
                                            </p:txEl>
                                          </p:spTgt>
                                        </p:tgtEl>
                                        <p:attrNameLst>
                                          <p:attrName>style.visibility</p:attrName>
                                        </p:attrNameLst>
                                      </p:cBhvr>
                                      <p:to>
                                        <p:strVal val="visible"/>
                                      </p:to>
                                    </p:set>
                                    <p:animEffect transition="in" filter="wipe(down)">
                                      <p:cBhvr>
                                        <p:cTn id="71" dur="580">
                                          <p:stCondLst>
                                            <p:cond delay="0"/>
                                          </p:stCondLst>
                                        </p:cTn>
                                        <p:tgtEl>
                                          <p:spTgt spid="6">
                                            <p:txEl>
                                              <p:pRg st="4" end="4"/>
                                            </p:txEl>
                                          </p:spTgt>
                                        </p:tgtEl>
                                      </p:cBhvr>
                                    </p:animEffect>
                                    <p:anim calcmode="lin" valueType="num">
                                      <p:cBhvr>
                                        <p:cTn id="72"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6">
                                            <p:txEl>
                                              <p:pRg st="4" end="4"/>
                                            </p:txEl>
                                          </p:spTgt>
                                        </p:tgtEl>
                                      </p:cBhvr>
                                      <p:to x="100000" y="60000"/>
                                    </p:animScale>
                                    <p:animScale>
                                      <p:cBhvr>
                                        <p:cTn id="78" dur="166" decel="50000">
                                          <p:stCondLst>
                                            <p:cond delay="676"/>
                                          </p:stCondLst>
                                        </p:cTn>
                                        <p:tgtEl>
                                          <p:spTgt spid="6">
                                            <p:txEl>
                                              <p:pRg st="4" end="4"/>
                                            </p:txEl>
                                          </p:spTgt>
                                        </p:tgtEl>
                                      </p:cBhvr>
                                      <p:to x="100000" y="100000"/>
                                    </p:animScale>
                                    <p:animScale>
                                      <p:cBhvr>
                                        <p:cTn id="79" dur="26">
                                          <p:stCondLst>
                                            <p:cond delay="1312"/>
                                          </p:stCondLst>
                                        </p:cTn>
                                        <p:tgtEl>
                                          <p:spTgt spid="6">
                                            <p:txEl>
                                              <p:pRg st="4" end="4"/>
                                            </p:txEl>
                                          </p:spTgt>
                                        </p:tgtEl>
                                      </p:cBhvr>
                                      <p:to x="100000" y="80000"/>
                                    </p:animScale>
                                    <p:animScale>
                                      <p:cBhvr>
                                        <p:cTn id="80" dur="166" decel="50000">
                                          <p:stCondLst>
                                            <p:cond delay="1338"/>
                                          </p:stCondLst>
                                        </p:cTn>
                                        <p:tgtEl>
                                          <p:spTgt spid="6">
                                            <p:txEl>
                                              <p:pRg st="4" end="4"/>
                                            </p:txEl>
                                          </p:spTgt>
                                        </p:tgtEl>
                                      </p:cBhvr>
                                      <p:to x="100000" y="100000"/>
                                    </p:animScale>
                                    <p:animScale>
                                      <p:cBhvr>
                                        <p:cTn id="81" dur="26">
                                          <p:stCondLst>
                                            <p:cond delay="1642"/>
                                          </p:stCondLst>
                                        </p:cTn>
                                        <p:tgtEl>
                                          <p:spTgt spid="6">
                                            <p:txEl>
                                              <p:pRg st="4" end="4"/>
                                            </p:txEl>
                                          </p:spTgt>
                                        </p:tgtEl>
                                      </p:cBhvr>
                                      <p:to x="100000" y="90000"/>
                                    </p:animScale>
                                    <p:animScale>
                                      <p:cBhvr>
                                        <p:cTn id="82" dur="166" decel="50000">
                                          <p:stCondLst>
                                            <p:cond delay="1668"/>
                                          </p:stCondLst>
                                        </p:cTn>
                                        <p:tgtEl>
                                          <p:spTgt spid="6">
                                            <p:txEl>
                                              <p:pRg st="4" end="4"/>
                                            </p:txEl>
                                          </p:spTgt>
                                        </p:tgtEl>
                                      </p:cBhvr>
                                      <p:to x="100000" y="100000"/>
                                    </p:animScale>
                                    <p:animScale>
                                      <p:cBhvr>
                                        <p:cTn id="83" dur="26">
                                          <p:stCondLst>
                                            <p:cond delay="1808"/>
                                          </p:stCondLst>
                                        </p:cTn>
                                        <p:tgtEl>
                                          <p:spTgt spid="6">
                                            <p:txEl>
                                              <p:pRg st="4" end="4"/>
                                            </p:txEl>
                                          </p:spTgt>
                                        </p:tgtEl>
                                      </p:cBhvr>
                                      <p:to x="100000" y="95000"/>
                                    </p:animScale>
                                    <p:animScale>
                                      <p:cBhvr>
                                        <p:cTn id="84" dur="166" decel="50000">
                                          <p:stCondLst>
                                            <p:cond delay="1834"/>
                                          </p:stCondLst>
                                        </p:cTn>
                                        <p:tgtEl>
                                          <p:spTgt spid="6">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vs. Secondary Foods</a:t>
            </a:r>
          </a:p>
        </p:txBody>
      </p:sp>
      <p:sp>
        <p:nvSpPr>
          <p:cNvPr id="3" name="Content Placeholder 2"/>
          <p:cNvSpPr>
            <a:spLocks noGrp="1"/>
          </p:cNvSpPr>
          <p:nvPr>
            <p:ph sz="half" idx="1"/>
          </p:nvPr>
        </p:nvSpPr>
        <p:spPr>
          <a:xfrm>
            <a:off x="4636008" y="2336801"/>
            <a:ext cx="3767328" cy="495299"/>
          </a:xfrm>
        </p:spPr>
        <p:txBody>
          <a:bodyPr>
            <a:normAutofit lnSpcReduction="10000"/>
          </a:bodyPr>
          <a:lstStyle/>
          <a:p>
            <a:pPr marL="0" indent="0" algn="ctr">
              <a:buNone/>
            </a:pPr>
            <a:r>
              <a:rPr lang="en-US" sz="2800" b="1" dirty="0">
                <a:solidFill>
                  <a:srgbClr val="595959"/>
                </a:solidFill>
              </a:rPr>
              <a:t>Secondary Foods</a:t>
            </a:r>
          </a:p>
        </p:txBody>
      </p:sp>
      <p:sp>
        <p:nvSpPr>
          <p:cNvPr id="4" name="Content Placeholder 3"/>
          <p:cNvSpPr>
            <a:spLocks noGrp="1"/>
          </p:cNvSpPr>
          <p:nvPr>
            <p:ph sz="half" idx="13"/>
          </p:nvPr>
        </p:nvSpPr>
        <p:spPr>
          <a:xfrm>
            <a:off x="4636008" y="2832100"/>
            <a:ext cx="3911092" cy="3555999"/>
          </a:xfrm>
        </p:spPr>
        <p:txBody>
          <a:bodyPr>
            <a:noAutofit/>
          </a:bodyPr>
          <a:lstStyle/>
          <a:p>
            <a:pPr>
              <a:spcBef>
                <a:spcPts val="0"/>
              </a:spcBef>
            </a:pPr>
            <a:r>
              <a:rPr lang="en-US" sz="2600" dirty="0">
                <a:solidFill>
                  <a:srgbClr val="595959"/>
                </a:solidFill>
              </a:rPr>
              <a:t>Whole foods vs. processed foods</a:t>
            </a:r>
          </a:p>
          <a:p>
            <a:pPr>
              <a:spcBef>
                <a:spcPts val="0"/>
              </a:spcBef>
            </a:pPr>
            <a:r>
              <a:rPr lang="en-US" sz="2600" dirty="0">
                <a:solidFill>
                  <a:srgbClr val="595959"/>
                </a:solidFill>
              </a:rPr>
              <a:t>Water consumption</a:t>
            </a:r>
          </a:p>
          <a:p>
            <a:pPr>
              <a:spcBef>
                <a:spcPts val="0"/>
              </a:spcBef>
            </a:pPr>
            <a:r>
              <a:rPr lang="en-US" sz="2600" dirty="0">
                <a:solidFill>
                  <a:srgbClr val="595959"/>
                </a:solidFill>
              </a:rPr>
              <a:t>Added sugar </a:t>
            </a:r>
          </a:p>
          <a:p>
            <a:pPr>
              <a:spcBef>
                <a:spcPts val="0"/>
              </a:spcBef>
            </a:pPr>
            <a:r>
              <a:rPr lang="en-US" sz="2600" dirty="0">
                <a:solidFill>
                  <a:srgbClr val="595959"/>
                </a:solidFill>
              </a:rPr>
              <a:t>Caffeine and alcohol </a:t>
            </a:r>
          </a:p>
          <a:p>
            <a:pPr>
              <a:spcBef>
                <a:spcPts val="0"/>
              </a:spcBef>
            </a:pPr>
            <a:r>
              <a:rPr lang="en-US" sz="2600" dirty="0">
                <a:solidFill>
                  <a:srgbClr val="595959"/>
                </a:solidFill>
              </a:rPr>
              <a:t>Intake of common irritants such as dairy, gluten, soy, eggs, and corn</a:t>
            </a:r>
          </a:p>
        </p:txBody>
      </p:sp>
      <p:sp>
        <p:nvSpPr>
          <p:cNvPr id="5" name="Content Placeholder 4"/>
          <p:cNvSpPr>
            <a:spLocks noGrp="1"/>
          </p:cNvSpPr>
          <p:nvPr>
            <p:ph sz="half" idx="14"/>
          </p:nvPr>
        </p:nvSpPr>
        <p:spPr>
          <a:xfrm>
            <a:off x="739775" y="2336801"/>
            <a:ext cx="3767328" cy="495299"/>
          </a:xfrm>
        </p:spPr>
        <p:txBody>
          <a:bodyPr>
            <a:noAutofit/>
          </a:bodyPr>
          <a:lstStyle/>
          <a:p>
            <a:pPr marL="0" indent="0" algn="ctr">
              <a:buNone/>
            </a:pPr>
            <a:r>
              <a:rPr lang="en-US" sz="2800" b="1" dirty="0">
                <a:solidFill>
                  <a:srgbClr val="595959"/>
                </a:solidFill>
              </a:rPr>
              <a:t>Primary Foods</a:t>
            </a:r>
          </a:p>
        </p:txBody>
      </p:sp>
      <p:sp>
        <p:nvSpPr>
          <p:cNvPr id="6" name="Content Placeholder 5"/>
          <p:cNvSpPr>
            <a:spLocks noGrp="1"/>
          </p:cNvSpPr>
          <p:nvPr>
            <p:ph sz="half" idx="15"/>
          </p:nvPr>
        </p:nvSpPr>
        <p:spPr>
          <a:xfrm>
            <a:off x="739775" y="2832100"/>
            <a:ext cx="3767328" cy="3556000"/>
          </a:xfrm>
        </p:spPr>
        <p:txBody>
          <a:bodyPr>
            <a:noAutofit/>
          </a:bodyPr>
          <a:lstStyle/>
          <a:p>
            <a:pPr>
              <a:spcBef>
                <a:spcPts val="0"/>
              </a:spcBef>
            </a:pPr>
            <a:r>
              <a:rPr lang="en-US" sz="2600" dirty="0">
                <a:solidFill>
                  <a:srgbClr val="595959"/>
                </a:solidFill>
              </a:rPr>
              <a:t>Sleep habits</a:t>
            </a:r>
          </a:p>
          <a:p>
            <a:pPr>
              <a:spcBef>
                <a:spcPts val="0"/>
              </a:spcBef>
            </a:pPr>
            <a:r>
              <a:rPr lang="en-US" sz="2600" dirty="0">
                <a:solidFill>
                  <a:srgbClr val="595959"/>
                </a:solidFill>
              </a:rPr>
              <a:t>Stress levels</a:t>
            </a:r>
          </a:p>
          <a:p>
            <a:pPr>
              <a:spcBef>
                <a:spcPts val="0"/>
              </a:spcBef>
            </a:pPr>
            <a:r>
              <a:rPr lang="en-US" sz="2600" dirty="0">
                <a:solidFill>
                  <a:srgbClr val="595959"/>
                </a:solidFill>
              </a:rPr>
              <a:t>Physical activity</a:t>
            </a:r>
          </a:p>
          <a:p>
            <a:pPr>
              <a:spcBef>
                <a:spcPts val="0"/>
              </a:spcBef>
            </a:pPr>
            <a:r>
              <a:rPr lang="en-US" sz="2600" dirty="0">
                <a:solidFill>
                  <a:srgbClr val="595959"/>
                </a:solidFill>
              </a:rPr>
              <a:t>Spiritual practice</a:t>
            </a:r>
          </a:p>
          <a:p>
            <a:pPr>
              <a:spcBef>
                <a:spcPts val="0"/>
              </a:spcBef>
            </a:pPr>
            <a:r>
              <a:rPr lang="en-US" sz="2600" dirty="0">
                <a:solidFill>
                  <a:srgbClr val="595959"/>
                </a:solidFill>
              </a:rPr>
              <a:t>Social life and relationships</a:t>
            </a:r>
          </a:p>
          <a:p>
            <a:pPr>
              <a:spcBef>
                <a:spcPts val="0"/>
              </a:spcBef>
            </a:pPr>
            <a:r>
              <a:rPr lang="en-US" sz="2600" dirty="0">
                <a:solidFill>
                  <a:srgbClr val="595959"/>
                </a:solidFill>
              </a:rPr>
              <a:t>Career and Finances</a:t>
            </a:r>
          </a:p>
        </p:txBody>
      </p:sp>
    </p:spTree>
    <p:extLst>
      <p:ext uri="{BB962C8B-B14F-4D97-AF65-F5344CB8AC3E}">
        <p14:creationId xmlns:p14="http://schemas.microsoft.com/office/powerpoint/2010/main" val="142096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6">
                                            <p:txEl>
                                              <p:pRg st="1" end="1"/>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6">
                                            <p:txEl>
                                              <p:pRg st="2" end="2"/>
                                            </p:txEl>
                                          </p:spTgt>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6">
                                            <p:txEl>
                                              <p:pRg st="3" end="3"/>
                                            </p:txEl>
                                          </p:spTgt>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grpId="0" nodeType="clickEffect">
                                  <p:stCondLst>
                                    <p:cond delay="0"/>
                                  </p:stCondLst>
                                  <p:childTnLst>
                                    <p:animScale>
                                      <p:cBhvr>
                                        <p:cTn id="22" dur="2000" fill="hold"/>
                                        <p:tgtEl>
                                          <p:spTgt spid="6">
                                            <p:txEl>
                                              <p:pRg st="4" end="4"/>
                                            </p:txEl>
                                          </p:spTgt>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0" nodeType="clickEffect">
                                  <p:stCondLst>
                                    <p:cond delay="0"/>
                                  </p:stCondLst>
                                  <p:childTnLst>
                                    <p:animScale>
                                      <p:cBhvr>
                                        <p:cTn id="26" dur="2000" fill="hold"/>
                                        <p:tgtEl>
                                          <p:spTgt spid="6">
                                            <p:txEl>
                                              <p:pRg st="5" end="5"/>
                                            </p:txEl>
                                          </p:spTgt>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grpId="0" nodeType="clickEffect">
                                  <p:stCondLst>
                                    <p:cond delay="0"/>
                                  </p:stCondLst>
                                  <p:childTnLst>
                                    <p:animScale>
                                      <p:cBhvr>
                                        <p:cTn id="30" dur="2000" fill="hold"/>
                                        <p:tgtEl>
                                          <p:spTgt spid="4">
                                            <p:txEl>
                                              <p:pRg st="0" end="0"/>
                                            </p:txEl>
                                          </p:spTgt>
                                        </p:tgtEl>
                                      </p:cBhvr>
                                      <p:by x="150000" y="150000"/>
                                    </p:animScale>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grpId="0" nodeType="clickEffect">
                                  <p:stCondLst>
                                    <p:cond delay="0"/>
                                  </p:stCondLst>
                                  <p:childTnLst>
                                    <p:animScale>
                                      <p:cBhvr>
                                        <p:cTn id="34" dur="2000" fill="hold"/>
                                        <p:tgtEl>
                                          <p:spTgt spid="4">
                                            <p:txEl>
                                              <p:pRg st="1" end="1"/>
                                            </p:txEl>
                                          </p:spTgt>
                                        </p:tgtEl>
                                      </p:cBhvr>
                                      <p:by x="150000" y="150000"/>
                                    </p:animScale>
                                  </p:childTnLst>
                                </p:cTn>
                              </p:par>
                            </p:childTnLst>
                          </p:cTn>
                        </p:par>
                      </p:childTnLst>
                    </p:cTn>
                  </p:par>
                  <p:par>
                    <p:cTn id="35" fill="hold">
                      <p:stCondLst>
                        <p:cond delay="indefinite"/>
                      </p:stCondLst>
                      <p:childTnLst>
                        <p:par>
                          <p:cTn id="36" fill="hold">
                            <p:stCondLst>
                              <p:cond delay="0"/>
                            </p:stCondLst>
                            <p:childTnLst>
                              <p:par>
                                <p:cTn id="37" presetID="6" presetClass="emph" presetSubtype="0" fill="hold" grpId="0" nodeType="clickEffect">
                                  <p:stCondLst>
                                    <p:cond delay="0"/>
                                  </p:stCondLst>
                                  <p:childTnLst>
                                    <p:animScale>
                                      <p:cBhvr>
                                        <p:cTn id="38" dur="2000" fill="hold"/>
                                        <p:tgtEl>
                                          <p:spTgt spid="4">
                                            <p:txEl>
                                              <p:pRg st="2" end="2"/>
                                            </p:txEl>
                                          </p:spTgt>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grpId="0" nodeType="clickEffect">
                                  <p:stCondLst>
                                    <p:cond delay="0"/>
                                  </p:stCondLst>
                                  <p:childTnLst>
                                    <p:animScale>
                                      <p:cBhvr>
                                        <p:cTn id="42" dur="2000" fill="hold"/>
                                        <p:tgtEl>
                                          <p:spTgt spid="4">
                                            <p:txEl>
                                              <p:pRg st="3" end="3"/>
                                            </p:txEl>
                                          </p:spTgt>
                                        </p:tgtEl>
                                      </p:cBhvr>
                                      <p:by x="150000" y="150000"/>
                                    </p:animScale>
                                  </p:childTnLst>
                                </p:cTn>
                              </p:par>
                            </p:childTnLst>
                          </p:cTn>
                        </p:par>
                      </p:childTnLst>
                    </p:cTn>
                  </p:par>
                  <p:par>
                    <p:cTn id="43" fill="hold">
                      <p:stCondLst>
                        <p:cond delay="indefinite"/>
                      </p:stCondLst>
                      <p:childTnLst>
                        <p:par>
                          <p:cTn id="44" fill="hold">
                            <p:stCondLst>
                              <p:cond delay="0"/>
                            </p:stCondLst>
                            <p:childTnLst>
                              <p:par>
                                <p:cTn id="45" presetID="6" presetClass="emph" presetSubtype="0" fill="hold" grpId="0" nodeType="clickEffect">
                                  <p:stCondLst>
                                    <p:cond delay="0"/>
                                  </p:stCondLst>
                                  <p:childTnLst>
                                    <p:animScale>
                                      <p:cBhvr>
                                        <p:cTn id="46" dur="2000" fill="hold"/>
                                        <p:tgtEl>
                                          <p:spTgt spid="4">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a:t>Bio-Individuality</a:t>
            </a:r>
          </a:p>
        </p:txBody>
      </p:sp>
      <p:sp>
        <p:nvSpPr>
          <p:cNvPr id="6" name="Content Placeholder 5"/>
          <p:cNvSpPr>
            <a:spLocks noGrp="1"/>
          </p:cNvSpPr>
          <p:nvPr>
            <p:ph idx="1"/>
          </p:nvPr>
        </p:nvSpPr>
        <p:spPr/>
        <p:txBody>
          <a:bodyPr>
            <a:normAutofit lnSpcReduction="10000"/>
          </a:bodyPr>
          <a:lstStyle/>
          <a:p>
            <a:r>
              <a:rPr lang="en-US" sz="2800" dirty="0">
                <a:solidFill>
                  <a:srgbClr val="595959"/>
                </a:solidFill>
              </a:rPr>
              <a:t>No one diet or lifestyle works for everyone.</a:t>
            </a:r>
          </a:p>
          <a:p>
            <a:r>
              <a:rPr lang="en-US" sz="2800" dirty="0">
                <a:solidFill>
                  <a:srgbClr val="595959"/>
                </a:solidFill>
              </a:rPr>
              <a:t>One person’s food can be another person’s poison.</a:t>
            </a:r>
          </a:p>
          <a:p>
            <a:r>
              <a:rPr lang="en-US" sz="2800" dirty="0">
                <a:solidFill>
                  <a:srgbClr val="595959"/>
                </a:solidFill>
              </a:rPr>
              <a:t>Individual dietary needs are linked to gut health.</a:t>
            </a:r>
          </a:p>
          <a:p>
            <a:r>
              <a:rPr lang="en-US" sz="2800" dirty="0">
                <a:solidFill>
                  <a:srgbClr val="595959"/>
                </a:solidFill>
              </a:rPr>
              <a:t>Activity levels influence dietary needs.</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07146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wipe(down)">
                                      <p:cBhvr>
                                        <p:cTn id="13" dur="580">
                                          <p:stCondLst>
                                            <p:cond delay="0"/>
                                          </p:stCondLst>
                                        </p:cTn>
                                        <p:tgtEl>
                                          <p:spTgt spid="6">
                                            <p:txEl>
                                              <p:pRg st="1" end="1"/>
                                            </p:txEl>
                                          </p:spTgt>
                                        </p:tgtEl>
                                      </p:cBhvr>
                                    </p:animEffect>
                                    <p:anim calcmode="lin" valueType="num">
                                      <p:cBhvr>
                                        <p:cTn id="14"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xEl>
                                              <p:pRg st="1" end="1"/>
                                            </p:txEl>
                                          </p:spTgt>
                                        </p:tgtEl>
                                      </p:cBhvr>
                                      <p:to x="100000" y="60000"/>
                                    </p:animScale>
                                    <p:animScale>
                                      <p:cBhvr>
                                        <p:cTn id="20" dur="166" decel="50000">
                                          <p:stCondLst>
                                            <p:cond delay="676"/>
                                          </p:stCondLst>
                                        </p:cTn>
                                        <p:tgtEl>
                                          <p:spTgt spid="6">
                                            <p:txEl>
                                              <p:pRg st="1" end="1"/>
                                            </p:txEl>
                                          </p:spTgt>
                                        </p:tgtEl>
                                      </p:cBhvr>
                                      <p:to x="100000" y="100000"/>
                                    </p:animScale>
                                    <p:animScale>
                                      <p:cBhvr>
                                        <p:cTn id="21" dur="26">
                                          <p:stCondLst>
                                            <p:cond delay="1312"/>
                                          </p:stCondLst>
                                        </p:cTn>
                                        <p:tgtEl>
                                          <p:spTgt spid="6">
                                            <p:txEl>
                                              <p:pRg st="1" end="1"/>
                                            </p:txEl>
                                          </p:spTgt>
                                        </p:tgtEl>
                                      </p:cBhvr>
                                      <p:to x="100000" y="80000"/>
                                    </p:animScale>
                                    <p:animScale>
                                      <p:cBhvr>
                                        <p:cTn id="22" dur="166" decel="50000">
                                          <p:stCondLst>
                                            <p:cond delay="1338"/>
                                          </p:stCondLst>
                                        </p:cTn>
                                        <p:tgtEl>
                                          <p:spTgt spid="6">
                                            <p:txEl>
                                              <p:pRg st="1" end="1"/>
                                            </p:txEl>
                                          </p:spTgt>
                                        </p:tgtEl>
                                      </p:cBhvr>
                                      <p:to x="100000" y="100000"/>
                                    </p:animScale>
                                    <p:animScale>
                                      <p:cBhvr>
                                        <p:cTn id="23" dur="26">
                                          <p:stCondLst>
                                            <p:cond delay="1642"/>
                                          </p:stCondLst>
                                        </p:cTn>
                                        <p:tgtEl>
                                          <p:spTgt spid="6">
                                            <p:txEl>
                                              <p:pRg st="1" end="1"/>
                                            </p:txEl>
                                          </p:spTgt>
                                        </p:tgtEl>
                                      </p:cBhvr>
                                      <p:to x="100000" y="90000"/>
                                    </p:animScale>
                                    <p:animScale>
                                      <p:cBhvr>
                                        <p:cTn id="24" dur="166" decel="50000">
                                          <p:stCondLst>
                                            <p:cond delay="1668"/>
                                          </p:stCondLst>
                                        </p:cTn>
                                        <p:tgtEl>
                                          <p:spTgt spid="6">
                                            <p:txEl>
                                              <p:pRg st="1" end="1"/>
                                            </p:txEl>
                                          </p:spTgt>
                                        </p:tgtEl>
                                      </p:cBhvr>
                                      <p:to x="100000" y="100000"/>
                                    </p:animScale>
                                    <p:animScale>
                                      <p:cBhvr>
                                        <p:cTn id="25" dur="26">
                                          <p:stCondLst>
                                            <p:cond delay="1808"/>
                                          </p:stCondLst>
                                        </p:cTn>
                                        <p:tgtEl>
                                          <p:spTgt spid="6">
                                            <p:txEl>
                                              <p:pRg st="1" end="1"/>
                                            </p:txEl>
                                          </p:spTgt>
                                        </p:tgtEl>
                                      </p:cBhvr>
                                      <p:to x="100000" y="95000"/>
                                    </p:animScale>
                                    <p:animScale>
                                      <p:cBhvr>
                                        <p:cTn id="26" dur="166" decel="50000">
                                          <p:stCondLst>
                                            <p:cond delay="1834"/>
                                          </p:stCondLst>
                                        </p:cTn>
                                        <p:tgtEl>
                                          <p:spTgt spid="6">
                                            <p:txEl>
                                              <p:pRg st="1" end="1"/>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wipe(down)">
                                      <p:cBhvr>
                                        <p:cTn id="31" dur="580">
                                          <p:stCondLst>
                                            <p:cond delay="0"/>
                                          </p:stCondLst>
                                        </p:cTn>
                                        <p:tgtEl>
                                          <p:spTgt spid="6">
                                            <p:txEl>
                                              <p:pRg st="2" end="2"/>
                                            </p:txEl>
                                          </p:spTgt>
                                        </p:tgtEl>
                                      </p:cBhvr>
                                    </p:animEffect>
                                    <p:anim calcmode="lin" valueType="num">
                                      <p:cBhvr>
                                        <p:cTn id="32"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6">
                                            <p:txEl>
                                              <p:pRg st="2" end="2"/>
                                            </p:txEl>
                                          </p:spTgt>
                                        </p:tgtEl>
                                      </p:cBhvr>
                                      <p:to x="100000" y="60000"/>
                                    </p:animScale>
                                    <p:animScale>
                                      <p:cBhvr>
                                        <p:cTn id="38" dur="166" decel="50000">
                                          <p:stCondLst>
                                            <p:cond delay="676"/>
                                          </p:stCondLst>
                                        </p:cTn>
                                        <p:tgtEl>
                                          <p:spTgt spid="6">
                                            <p:txEl>
                                              <p:pRg st="2" end="2"/>
                                            </p:txEl>
                                          </p:spTgt>
                                        </p:tgtEl>
                                      </p:cBhvr>
                                      <p:to x="100000" y="100000"/>
                                    </p:animScale>
                                    <p:animScale>
                                      <p:cBhvr>
                                        <p:cTn id="39" dur="26">
                                          <p:stCondLst>
                                            <p:cond delay="1312"/>
                                          </p:stCondLst>
                                        </p:cTn>
                                        <p:tgtEl>
                                          <p:spTgt spid="6">
                                            <p:txEl>
                                              <p:pRg st="2" end="2"/>
                                            </p:txEl>
                                          </p:spTgt>
                                        </p:tgtEl>
                                      </p:cBhvr>
                                      <p:to x="100000" y="80000"/>
                                    </p:animScale>
                                    <p:animScale>
                                      <p:cBhvr>
                                        <p:cTn id="40" dur="166" decel="50000">
                                          <p:stCondLst>
                                            <p:cond delay="1338"/>
                                          </p:stCondLst>
                                        </p:cTn>
                                        <p:tgtEl>
                                          <p:spTgt spid="6">
                                            <p:txEl>
                                              <p:pRg st="2" end="2"/>
                                            </p:txEl>
                                          </p:spTgt>
                                        </p:tgtEl>
                                      </p:cBhvr>
                                      <p:to x="100000" y="100000"/>
                                    </p:animScale>
                                    <p:animScale>
                                      <p:cBhvr>
                                        <p:cTn id="41" dur="26">
                                          <p:stCondLst>
                                            <p:cond delay="1642"/>
                                          </p:stCondLst>
                                        </p:cTn>
                                        <p:tgtEl>
                                          <p:spTgt spid="6">
                                            <p:txEl>
                                              <p:pRg st="2" end="2"/>
                                            </p:txEl>
                                          </p:spTgt>
                                        </p:tgtEl>
                                      </p:cBhvr>
                                      <p:to x="100000" y="90000"/>
                                    </p:animScale>
                                    <p:animScale>
                                      <p:cBhvr>
                                        <p:cTn id="42" dur="166" decel="50000">
                                          <p:stCondLst>
                                            <p:cond delay="1668"/>
                                          </p:stCondLst>
                                        </p:cTn>
                                        <p:tgtEl>
                                          <p:spTgt spid="6">
                                            <p:txEl>
                                              <p:pRg st="2" end="2"/>
                                            </p:txEl>
                                          </p:spTgt>
                                        </p:tgtEl>
                                      </p:cBhvr>
                                      <p:to x="100000" y="100000"/>
                                    </p:animScale>
                                    <p:animScale>
                                      <p:cBhvr>
                                        <p:cTn id="43" dur="26">
                                          <p:stCondLst>
                                            <p:cond delay="1808"/>
                                          </p:stCondLst>
                                        </p:cTn>
                                        <p:tgtEl>
                                          <p:spTgt spid="6">
                                            <p:txEl>
                                              <p:pRg st="2" end="2"/>
                                            </p:txEl>
                                          </p:spTgt>
                                        </p:tgtEl>
                                      </p:cBhvr>
                                      <p:to x="100000" y="95000"/>
                                    </p:animScale>
                                    <p:animScale>
                                      <p:cBhvr>
                                        <p:cTn id="44" dur="166" decel="50000">
                                          <p:stCondLst>
                                            <p:cond delay="1834"/>
                                          </p:stCondLst>
                                        </p:cTn>
                                        <p:tgtEl>
                                          <p:spTgt spid="6">
                                            <p:txEl>
                                              <p:pRg st="2" end="2"/>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Effect transition="in" filter="wipe(down)">
                                      <p:cBhvr>
                                        <p:cTn id="49" dur="580">
                                          <p:stCondLst>
                                            <p:cond delay="0"/>
                                          </p:stCondLst>
                                        </p:cTn>
                                        <p:tgtEl>
                                          <p:spTgt spid="6">
                                            <p:txEl>
                                              <p:pRg st="3" end="3"/>
                                            </p:txEl>
                                          </p:spTgt>
                                        </p:tgtEl>
                                      </p:cBhvr>
                                    </p:animEffect>
                                    <p:anim calcmode="lin" valueType="num">
                                      <p:cBhvr>
                                        <p:cTn id="50" dur="1822"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6">
                                            <p:txEl>
                                              <p:pRg st="3" end="3"/>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6">
                                            <p:txEl>
                                              <p:pRg st="3" end="3"/>
                                            </p:txEl>
                                          </p:spTgt>
                                        </p:tgtEl>
                                      </p:cBhvr>
                                      <p:to x="100000" y="60000"/>
                                    </p:animScale>
                                    <p:animScale>
                                      <p:cBhvr>
                                        <p:cTn id="56" dur="166" decel="50000">
                                          <p:stCondLst>
                                            <p:cond delay="676"/>
                                          </p:stCondLst>
                                        </p:cTn>
                                        <p:tgtEl>
                                          <p:spTgt spid="6">
                                            <p:txEl>
                                              <p:pRg st="3" end="3"/>
                                            </p:txEl>
                                          </p:spTgt>
                                        </p:tgtEl>
                                      </p:cBhvr>
                                      <p:to x="100000" y="100000"/>
                                    </p:animScale>
                                    <p:animScale>
                                      <p:cBhvr>
                                        <p:cTn id="57" dur="26">
                                          <p:stCondLst>
                                            <p:cond delay="1312"/>
                                          </p:stCondLst>
                                        </p:cTn>
                                        <p:tgtEl>
                                          <p:spTgt spid="6">
                                            <p:txEl>
                                              <p:pRg st="3" end="3"/>
                                            </p:txEl>
                                          </p:spTgt>
                                        </p:tgtEl>
                                      </p:cBhvr>
                                      <p:to x="100000" y="80000"/>
                                    </p:animScale>
                                    <p:animScale>
                                      <p:cBhvr>
                                        <p:cTn id="58" dur="166" decel="50000">
                                          <p:stCondLst>
                                            <p:cond delay="1338"/>
                                          </p:stCondLst>
                                        </p:cTn>
                                        <p:tgtEl>
                                          <p:spTgt spid="6">
                                            <p:txEl>
                                              <p:pRg st="3" end="3"/>
                                            </p:txEl>
                                          </p:spTgt>
                                        </p:tgtEl>
                                      </p:cBhvr>
                                      <p:to x="100000" y="100000"/>
                                    </p:animScale>
                                    <p:animScale>
                                      <p:cBhvr>
                                        <p:cTn id="59" dur="26">
                                          <p:stCondLst>
                                            <p:cond delay="1642"/>
                                          </p:stCondLst>
                                        </p:cTn>
                                        <p:tgtEl>
                                          <p:spTgt spid="6">
                                            <p:txEl>
                                              <p:pRg st="3" end="3"/>
                                            </p:txEl>
                                          </p:spTgt>
                                        </p:tgtEl>
                                      </p:cBhvr>
                                      <p:to x="100000" y="90000"/>
                                    </p:animScale>
                                    <p:animScale>
                                      <p:cBhvr>
                                        <p:cTn id="60" dur="166" decel="50000">
                                          <p:stCondLst>
                                            <p:cond delay="1668"/>
                                          </p:stCondLst>
                                        </p:cTn>
                                        <p:tgtEl>
                                          <p:spTgt spid="6">
                                            <p:txEl>
                                              <p:pRg st="3" end="3"/>
                                            </p:txEl>
                                          </p:spTgt>
                                        </p:tgtEl>
                                      </p:cBhvr>
                                      <p:to x="100000" y="100000"/>
                                    </p:animScale>
                                    <p:animScale>
                                      <p:cBhvr>
                                        <p:cTn id="61" dur="26">
                                          <p:stCondLst>
                                            <p:cond delay="1808"/>
                                          </p:stCondLst>
                                        </p:cTn>
                                        <p:tgtEl>
                                          <p:spTgt spid="6">
                                            <p:txEl>
                                              <p:pRg st="3" end="3"/>
                                            </p:txEl>
                                          </p:spTgt>
                                        </p:tgtEl>
                                      </p:cBhvr>
                                      <p:to x="100000" y="95000"/>
                                    </p:animScale>
                                    <p:animScale>
                                      <p:cBhvr>
                                        <p:cTn id="62" dur="166" decel="50000">
                                          <p:stCondLst>
                                            <p:cond delay="1834"/>
                                          </p:stCondLst>
                                        </p:cTn>
                                        <p:tgtEl>
                                          <p:spTgt spid="6">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Symptoms vs. Causes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8128772"/>
              </p:ext>
            </p:extLst>
          </p:nvPr>
        </p:nvGraphicFramePr>
        <p:xfrm>
          <a:off x="739775" y="2770188"/>
          <a:ext cx="7662864" cy="2931160"/>
        </p:xfrm>
        <a:graphic>
          <a:graphicData uri="http://schemas.openxmlformats.org/drawingml/2006/table">
            <a:tbl>
              <a:tblPr firstRow="1" bandRow="1">
                <a:tableStyleId>{5C22544A-7EE6-4342-B048-85BDC9FD1C3A}</a:tableStyleId>
              </a:tblPr>
              <a:tblGrid>
                <a:gridCol w="2778125">
                  <a:extLst>
                    <a:ext uri="{9D8B030D-6E8A-4147-A177-3AD203B41FA5}">
                      <a16:colId xmlns:a16="http://schemas.microsoft.com/office/drawing/2014/main" val="20000"/>
                    </a:ext>
                  </a:extLst>
                </a:gridCol>
                <a:gridCol w="4884739">
                  <a:extLst>
                    <a:ext uri="{9D8B030D-6E8A-4147-A177-3AD203B41FA5}">
                      <a16:colId xmlns:a16="http://schemas.microsoft.com/office/drawing/2014/main" val="20001"/>
                    </a:ext>
                  </a:extLst>
                </a:gridCol>
              </a:tblGrid>
              <a:tr h="370840">
                <a:tc>
                  <a:txBody>
                    <a:bodyPr/>
                    <a:lstStyle/>
                    <a:p>
                      <a:r>
                        <a:rPr lang="en-US" dirty="0"/>
                        <a:t>Symptom</a:t>
                      </a:r>
                    </a:p>
                  </a:txBody>
                  <a:tcPr/>
                </a:tc>
                <a:tc>
                  <a:txBody>
                    <a:bodyPr/>
                    <a:lstStyle/>
                    <a:p>
                      <a:r>
                        <a:rPr lang="en-US" dirty="0"/>
                        <a:t>Possible</a:t>
                      </a:r>
                      <a:r>
                        <a:rPr lang="en-US" baseline="0" dirty="0"/>
                        <a:t> Causes</a:t>
                      </a:r>
                      <a:endParaRPr lang="en-US" dirty="0"/>
                    </a:p>
                  </a:txBody>
                  <a:tcPr/>
                </a:tc>
                <a:extLst>
                  <a:ext uri="{0D108BD9-81ED-4DB2-BD59-A6C34878D82A}">
                    <a16:rowId xmlns:a16="http://schemas.microsoft.com/office/drawing/2014/main" val="10000"/>
                  </a:ext>
                </a:extLst>
              </a:tr>
              <a:tr h="370840">
                <a:tc>
                  <a:txBody>
                    <a:bodyPr/>
                    <a:lstStyle/>
                    <a:p>
                      <a:r>
                        <a:rPr lang="en-US" sz="2400" dirty="0">
                          <a:solidFill>
                            <a:srgbClr val="595959"/>
                          </a:solidFill>
                        </a:rPr>
                        <a:t>Pain</a:t>
                      </a:r>
                    </a:p>
                  </a:txBody>
                  <a:tcPr/>
                </a:tc>
                <a:tc>
                  <a:txBody>
                    <a:bodyPr/>
                    <a:lstStyle/>
                    <a:p>
                      <a:r>
                        <a:rPr lang="en-US" sz="2400" dirty="0">
                          <a:solidFill>
                            <a:srgbClr val="595959"/>
                          </a:solidFill>
                        </a:rPr>
                        <a:t>Injuries, </a:t>
                      </a:r>
                      <a:r>
                        <a:rPr lang="en-US" sz="2400" b="1" dirty="0">
                          <a:solidFill>
                            <a:srgbClr val="595959"/>
                          </a:solidFill>
                        </a:rPr>
                        <a:t>inflammation</a:t>
                      </a:r>
                      <a:r>
                        <a:rPr lang="en-US" sz="2400" dirty="0">
                          <a:solidFill>
                            <a:srgbClr val="595959"/>
                          </a:solidFill>
                        </a:rPr>
                        <a:t>, infection</a:t>
                      </a:r>
                    </a:p>
                  </a:txBody>
                  <a:tcPr/>
                </a:tc>
                <a:extLst>
                  <a:ext uri="{0D108BD9-81ED-4DB2-BD59-A6C34878D82A}">
                    <a16:rowId xmlns:a16="http://schemas.microsoft.com/office/drawing/2014/main" val="10001"/>
                  </a:ext>
                </a:extLst>
              </a:tr>
              <a:tr h="370840">
                <a:tc>
                  <a:txBody>
                    <a:bodyPr/>
                    <a:lstStyle/>
                    <a:p>
                      <a:r>
                        <a:rPr lang="en-US" sz="2400" dirty="0">
                          <a:solidFill>
                            <a:srgbClr val="595959"/>
                          </a:solidFill>
                        </a:rPr>
                        <a:t>Weakness</a:t>
                      </a:r>
                    </a:p>
                  </a:txBody>
                  <a:tcPr/>
                </a:tc>
                <a:tc>
                  <a:txBody>
                    <a:bodyPr/>
                    <a:lstStyle/>
                    <a:p>
                      <a:r>
                        <a:rPr lang="en-US" sz="2400" dirty="0">
                          <a:solidFill>
                            <a:srgbClr val="595959"/>
                          </a:solidFill>
                        </a:rPr>
                        <a:t>Injuries,</a:t>
                      </a:r>
                      <a:r>
                        <a:rPr lang="en-US" sz="2400" baseline="0" dirty="0">
                          <a:solidFill>
                            <a:srgbClr val="595959"/>
                          </a:solidFill>
                        </a:rPr>
                        <a:t> </a:t>
                      </a:r>
                      <a:r>
                        <a:rPr lang="en-US" sz="2400" b="1" baseline="0" dirty="0">
                          <a:solidFill>
                            <a:srgbClr val="595959"/>
                          </a:solidFill>
                        </a:rPr>
                        <a:t>malnutrition</a:t>
                      </a:r>
                      <a:r>
                        <a:rPr lang="en-US" sz="2400" baseline="0" dirty="0">
                          <a:solidFill>
                            <a:srgbClr val="595959"/>
                          </a:solidFill>
                        </a:rPr>
                        <a:t>, toxins</a:t>
                      </a:r>
                      <a:endParaRPr lang="en-US" sz="2400" dirty="0">
                        <a:solidFill>
                          <a:srgbClr val="595959"/>
                        </a:solidFill>
                      </a:endParaRPr>
                    </a:p>
                  </a:txBody>
                  <a:tcPr/>
                </a:tc>
                <a:extLst>
                  <a:ext uri="{0D108BD9-81ED-4DB2-BD59-A6C34878D82A}">
                    <a16:rowId xmlns:a16="http://schemas.microsoft.com/office/drawing/2014/main" val="10002"/>
                  </a:ext>
                </a:extLst>
              </a:tr>
              <a:tr h="370840">
                <a:tc>
                  <a:txBody>
                    <a:bodyPr/>
                    <a:lstStyle/>
                    <a:p>
                      <a:r>
                        <a:rPr lang="en-US" sz="2400" dirty="0">
                          <a:solidFill>
                            <a:srgbClr val="595959"/>
                          </a:solidFill>
                        </a:rPr>
                        <a:t>Cholesterolemia</a:t>
                      </a:r>
                    </a:p>
                  </a:txBody>
                  <a:tcPr/>
                </a:tc>
                <a:tc>
                  <a:txBody>
                    <a:bodyPr/>
                    <a:lstStyle/>
                    <a:p>
                      <a:r>
                        <a:rPr lang="en-US" sz="2400" dirty="0">
                          <a:solidFill>
                            <a:srgbClr val="595959"/>
                          </a:solidFill>
                        </a:rPr>
                        <a:t>Genetics, </a:t>
                      </a:r>
                      <a:r>
                        <a:rPr lang="en-US" sz="2400" b="1" dirty="0">
                          <a:solidFill>
                            <a:srgbClr val="595959"/>
                          </a:solidFill>
                        </a:rPr>
                        <a:t>poor diet, lack of exercise</a:t>
                      </a:r>
                    </a:p>
                  </a:txBody>
                  <a:tcPr/>
                </a:tc>
                <a:extLst>
                  <a:ext uri="{0D108BD9-81ED-4DB2-BD59-A6C34878D82A}">
                    <a16:rowId xmlns:a16="http://schemas.microsoft.com/office/drawing/2014/main" val="10003"/>
                  </a:ext>
                </a:extLst>
              </a:tr>
              <a:tr h="370840">
                <a:tc>
                  <a:txBody>
                    <a:bodyPr/>
                    <a:lstStyle/>
                    <a:p>
                      <a:r>
                        <a:rPr lang="en-US" sz="2400" dirty="0">
                          <a:solidFill>
                            <a:srgbClr val="595959"/>
                          </a:solidFill>
                        </a:rPr>
                        <a:t>Hyperglycemia</a:t>
                      </a:r>
                    </a:p>
                  </a:txBody>
                  <a:tcPr/>
                </a:tc>
                <a:tc>
                  <a:txBody>
                    <a:bodyPr/>
                    <a:lstStyle/>
                    <a:p>
                      <a:r>
                        <a:rPr lang="en-US" sz="2400" b="1" dirty="0">
                          <a:solidFill>
                            <a:srgbClr val="595959"/>
                          </a:solidFill>
                        </a:rPr>
                        <a:t>Diet, low</a:t>
                      </a:r>
                      <a:r>
                        <a:rPr lang="en-US" sz="2400" b="1" baseline="0" dirty="0">
                          <a:solidFill>
                            <a:srgbClr val="595959"/>
                          </a:solidFill>
                        </a:rPr>
                        <a:t> activity</a:t>
                      </a:r>
                      <a:r>
                        <a:rPr lang="en-US" sz="2400" baseline="0" dirty="0">
                          <a:solidFill>
                            <a:srgbClr val="595959"/>
                          </a:solidFill>
                        </a:rPr>
                        <a:t>, viral illness, steroids</a:t>
                      </a:r>
                      <a:endParaRPr lang="en-US" sz="2400" dirty="0">
                        <a:solidFill>
                          <a:srgbClr val="595959"/>
                        </a:solidFill>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23189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FOOD FOR THOUGHT</a:t>
            </a:r>
          </a:p>
        </p:txBody>
      </p:sp>
      <p:sp>
        <p:nvSpPr>
          <p:cNvPr id="8" name="Text Placeholder 7"/>
          <p:cNvSpPr>
            <a:spLocks noGrp="1"/>
          </p:cNvSpPr>
          <p:nvPr>
            <p:ph type="body" sz="half" idx="2"/>
          </p:nvPr>
        </p:nvSpPr>
        <p:spPr/>
        <p:txBody>
          <a:bodyPr>
            <a:normAutofit/>
          </a:bodyPr>
          <a:lstStyle/>
          <a:p>
            <a:r>
              <a:rPr lang="en-US" sz="3600" b="1" dirty="0"/>
              <a:t>PART III</a:t>
            </a:r>
          </a:p>
        </p:txBody>
      </p:sp>
      <p:pic>
        <p:nvPicPr>
          <p:cNvPr id="15" name="Picture Placeholder 14" descr="AA026357.pn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5566" b="5566"/>
          <a:stretch>
            <a:fillRect/>
          </a:stretch>
        </p:blipFill>
        <p:spPr/>
      </p:pic>
      <p:pic>
        <p:nvPicPr>
          <p:cNvPr id="13" name="Picture Placeholder 12" descr="AA026359.png"/>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243" r="243"/>
          <a:stretch>
            <a:fillRect/>
          </a:stretch>
        </p:blipFill>
        <p:spPr/>
      </p:pic>
      <p:pic>
        <p:nvPicPr>
          <p:cNvPr id="12" name="Picture Placeholder 11" descr="AA026339.png"/>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l="3412" r="3412"/>
          <a:stretch>
            <a:fillRect/>
          </a:stretch>
        </p:blipFill>
        <p:spPr/>
      </p:pic>
    </p:spTree>
    <p:extLst>
      <p:ext uri="{BB962C8B-B14F-4D97-AF65-F5344CB8AC3E}">
        <p14:creationId xmlns:p14="http://schemas.microsoft.com/office/powerpoint/2010/main" val="4277321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11B69-DD27-F143-BCCF-F4D40EFA420F}"/>
              </a:ext>
            </a:extLst>
          </p:cNvPr>
          <p:cNvSpPr>
            <a:spLocks noGrp="1"/>
          </p:cNvSpPr>
          <p:nvPr>
            <p:ph type="title"/>
          </p:nvPr>
        </p:nvSpPr>
        <p:spPr/>
        <p:txBody>
          <a:bodyPr/>
          <a:lstStyle/>
          <a:p>
            <a:r>
              <a:rPr lang="en-US" dirty="0"/>
              <a:t>Sensitivities and Intolerances</a:t>
            </a:r>
          </a:p>
        </p:txBody>
      </p:sp>
      <p:sp>
        <p:nvSpPr>
          <p:cNvPr id="3" name="Content Placeholder 2">
            <a:extLst>
              <a:ext uri="{FF2B5EF4-FFF2-40B4-BE49-F238E27FC236}">
                <a16:creationId xmlns:a16="http://schemas.microsoft.com/office/drawing/2014/main" id="{4322EC72-351A-1747-AADD-D291391221D5}"/>
              </a:ext>
            </a:extLst>
          </p:cNvPr>
          <p:cNvSpPr>
            <a:spLocks noGrp="1"/>
          </p:cNvSpPr>
          <p:nvPr>
            <p:ph idx="1"/>
          </p:nvPr>
        </p:nvSpPr>
        <p:spPr/>
        <p:txBody>
          <a:bodyPr>
            <a:normAutofit/>
          </a:bodyPr>
          <a:lstStyle/>
          <a:p>
            <a:r>
              <a:rPr lang="en-US" sz="2400" b="1" dirty="0"/>
              <a:t>Food intolerance </a:t>
            </a:r>
            <a:r>
              <a:rPr lang="en-US" sz="2400" dirty="0"/>
              <a:t>is a detrimental reaction, often delayed, to a food, beverage, food additive, or compound found in foods that produces symptoms in one or more body organs and systems, </a:t>
            </a:r>
            <a:r>
              <a:rPr lang="en-US" sz="2400" b="1" dirty="0"/>
              <a:t>but generally refers to reactions other than food allergy.</a:t>
            </a:r>
          </a:p>
          <a:p>
            <a:r>
              <a:rPr lang="en-US" sz="2400" b="1" dirty="0"/>
              <a:t>Food hypersensitivity </a:t>
            </a:r>
            <a:r>
              <a:rPr lang="en-US" sz="2400" dirty="0"/>
              <a:t>is used to refer broadly to both food intolerances and food allergies.</a:t>
            </a:r>
          </a:p>
        </p:txBody>
      </p:sp>
    </p:spTree>
    <p:extLst>
      <p:ext uri="{BB962C8B-B14F-4D97-AF65-F5344CB8AC3E}">
        <p14:creationId xmlns:p14="http://schemas.microsoft.com/office/powerpoint/2010/main" val="195569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Allergies, Sensitivities &amp; Intolerances</a:t>
            </a:r>
          </a:p>
        </p:txBody>
      </p:sp>
      <p:sp>
        <p:nvSpPr>
          <p:cNvPr id="7" name="Content Placeholder 6"/>
          <p:cNvSpPr>
            <a:spLocks noGrp="1"/>
          </p:cNvSpPr>
          <p:nvPr>
            <p:ph sz="half" idx="1"/>
          </p:nvPr>
        </p:nvSpPr>
        <p:spPr>
          <a:xfrm>
            <a:off x="740664" y="2619375"/>
            <a:ext cx="3628136" cy="3252788"/>
          </a:xfrm>
        </p:spPr>
        <p:txBody>
          <a:bodyPr>
            <a:noAutofit/>
          </a:bodyPr>
          <a:lstStyle/>
          <a:p>
            <a:pPr marL="0" indent="0">
              <a:buNone/>
            </a:pPr>
            <a:r>
              <a:rPr lang="en-US" sz="2400" b="1" u="sng" dirty="0">
                <a:solidFill>
                  <a:srgbClr val="595959"/>
                </a:solidFill>
              </a:rPr>
              <a:t>Food Allergies</a:t>
            </a:r>
            <a:r>
              <a:rPr lang="en-US" sz="2400" b="1" dirty="0">
                <a:solidFill>
                  <a:srgbClr val="595959"/>
                </a:solidFill>
              </a:rPr>
              <a:t> </a:t>
            </a:r>
            <a:r>
              <a:rPr lang="en-US" sz="2400" dirty="0">
                <a:solidFill>
                  <a:srgbClr val="595959"/>
                </a:solidFill>
              </a:rPr>
              <a:t>– the body has an abnormally elevated immune response toward a particular substance that is considered harmless to most people.</a:t>
            </a:r>
          </a:p>
        </p:txBody>
      </p:sp>
      <p:sp>
        <p:nvSpPr>
          <p:cNvPr id="3" name="Content Placeholder 2"/>
          <p:cNvSpPr>
            <a:spLocks noGrp="1"/>
          </p:cNvSpPr>
          <p:nvPr>
            <p:ph sz="half" idx="2"/>
          </p:nvPr>
        </p:nvSpPr>
        <p:spPr>
          <a:xfrm>
            <a:off x="4634753" y="2619375"/>
            <a:ext cx="3767328" cy="3417888"/>
          </a:xfrm>
        </p:spPr>
        <p:txBody>
          <a:bodyPr>
            <a:normAutofit lnSpcReduction="10000"/>
          </a:bodyPr>
          <a:lstStyle/>
          <a:p>
            <a:pPr marL="349250" lvl="1" indent="0">
              <a:buNone/>
            </a:pPr>
            <a:r>
              <a:rPr lang="en-US" sz="2400" b="1" dirty="0">
                <a:solidFill>
                  <a:srgbClr val="595959"/>
                </a:solidFill>
              </a:rPr>
              <a:t>Top 8 food allergens:</a:t>
            </a:r>
          </a:p>
          <a:p>
            <a:pPr lvl="2"/>
            <a:r>
              <a:rPr lang="en-US" sz="2000" dirty="0">
                <a:solidFill>
                  <a:srgbClr val="595959"/>
                </a:solidFill>
              </a:rPr>
              <a:t>Eggs</a:t>
            </a:r>
          </a:p>
          <a:p>
            <a:pPr lvl="2"/>
            <a:r>
              <a:rPr lang="en-US" sz="2000" dirty="0">
                <a:solidFill>
                  <a:srgbClr val="595959"/>
                </a:solidFill>
              </a:rPr>
              <a:t>Fish</a:t>
            </a:r>
          </a:p>
          <a:p>
            <a:pPr lvl="2"/>
            <a:r>
              <a:rPr lang="en-US" sz="2000" dirty="0">
                <a:solidFill>
                  <a:srgbClr val="595959"/>
                </a:solidFill>
              </a:rPr>
              <a:t>Milk</a:t>
            </a:r>
          </a:p>
          <a:p>
            <a:pPr lvl="2"/>
            <a:r>
              <a:rPr lang="en-US" sz="2000" dirty="0">
                <a:solidFill>
                  <a:srgbClr val="595959"/>
                </a:solidFill>
              </a:rPr>
              <a:t>Peanuts</a:t>
            </a:r>
          </a:p>
          <a:p>
            <a:pPr lvl="2"/>
            <a:r>
              <a:rPr lang="en-US" sz="2000" dirty="0">
                <a:solidFill>
                  <a:srgbClr val="595959"/>
                </a:solidFill>
              </a:rPr>
              <a:t>Shellfish</a:t>
            </a:r>
          </a:p>
          <a:p>
            <a:pPr lvl="2"/>
            <a:r>
              <a:rPr lang="en-US" sz="2000" dirty="0">
                <a:solidFill>
                  <a:srgbClr val="595959"/>
                </a:solidFill>
              </a:rPr>
              <a:t>Soy</a:t>
            </a:r>
          </a:p>
          <a:p>
            <a:pPr lvl="2"/>
            <a:r>
              <a:rPr lang="en-US" sz="2000" dirty="0">
                <a:solidFill>
                  <a:srgbClr val="595959"/>
                </a:solidFill>
              </a:rPr>
              <a:t>Tree nuts</a:t>
            </a:r>
          </a:p>
          <a:p>
            <a:pPr lvl="2"/>
            <a:r>
              <a:rPr lang="en-US" sz="2000" dirty="0">
                <a:solidFill>
                  <a:srgbClr val="595959"/>
                </a:solidFill>
              </a:rPr>
              <a:t>Wheat</a:t>
            </a:r>
          </a:p>
          <a:p>
            <a:endParaRPr lang="en-US" dirty="0"/>
          </a:p>
        </p:txBody>
      </p:sp>
    </p:spTree>
    <p:extLst>
      <p:ext uri="{BB962C8B-B14F-4D97-AF65-F5344CB8AC3E}">
        <p14:creationId xmlns:p14="http://schemas.microsoft.com/office/powerpoint/2010/main" val="2653196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400" y="1168400"/>
            <a:ext cx="8458200" cy="2705100"/>
          </a:xfrm>
        </p:spPr>
        <p:txBody>
          <a:bodyPr/>
          <a:lstStyle/>
          <a:p>
            <a:pPr algn="ctr"/>
            <a:r>
              <a:rPr lang="en-US" sz="4000" b="1" dirty="0"/>
              <a:t>Standard American Diet</a:t>
            </a:r>
            <a:br>
              <a:rPr lang="en-US" sz="4000" b="1" dirty="0"/>
            </a:br>
            <a:r>
              <a:rPr lang="en-US" sz="4000" b="1" dirty="0"/>
              <a:t>&amp;</a:t>
            </a:r>
            <a:br>
              <a:rPr lang="en-US" sz="4000" b="1" dirty="0"/>
            </a:br>
            <a:r>
              <a:rPr lang="en-US" sz="4000" b="1" dirty="0"/>
              <a:t>Standard American Diseases</a:t>
            </a:r>
          </a:p>
        </p:txBody>
      </p:sp>
      <p:sp>
        <p:nvSpPr>
          <p:cNvPr id="3" name="Subtitle 2"/>
          <p:cNvSpPr>
            <a:spLocks noGrp="1"/>
          </p:cNvSpPr>
          <p:nvPr>
            <p:ph type="subTitle" idx="1"/>
          </p:nvPr>
        </p:nvSpPr>
        <p:spPr>
          <a:xfrm>
            <a:off x="849376" y="3901948"/>
            <a:ext cx="7196328" cy="530352"/>
          </a:xfrm>
        </p:spPr>
        <p:txBody>
          <a:bodyPr>
            <a:normAutofit/>
          </a:bodyPr>
          <a:lstStyle/>
          <a:p>
            <a:pPr algn="ctr"/>
            <a:r>
              <a:rPr lang="en-US" sz="2800" b="1" dirty="0"/>
              <a:t>SAD = SAD</a:t>
            </a:r>
          </a:p>
        </p:txBody>
      </p:sp>
    </p:spTree>
    <p:extLst>
      <p:ext uri="{BB962C8B-B14F-4D97-AF65-F5344CB8AC3E}">
        <p14:creationId xmlns:p14="http://schemas.microsoft.com/office/powerpoint/2010/main" val="3649089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C5FCE-9982-2545-9099-6C981C53896D}"/>
              </a:ext>
            </a:extLst>
          </p:cNvPr>
          <p:cNvSpPr>
            <a:spLocks noGrp="1"/>
          </p:cNvSpPr>
          <p:nvPr>
            <p:ph type="title"/>
          </p:nvPr>
        </p:nvSpPr>
        <p:spPr/>
        <p:txBody>
          <a:bodyPr/>
          <a:lstStyle/>
          <a:p>
            <a:r>
              <a:rPr lang="en-US" dirty="0"/>
              <a:t>Inflammation</a:t>
            </a:r>
          </a:p>
        </p:txBody>
      </p:sp>
      <p:sp>
        <p:nvSpPr>
          <p:cNvPr id="3" name="Content Placeholder 2">
            <a:extLst>
              <a:ext uri="{FF2B5EF4-FFF2-40B4-BE49-F238E27FC236}">
                <a16:creationId xmlns:a16="http://schemas.microsoft.com/office/drawing/2014/main" id="{71E1D5F3-ED39-2A42-8F40-1543CD3F0C2F}"/>
              </a:ext>
            </a:extLst>
          </p:cNvPr>
          <p:cNvSpPr>
            <a:spLocks noGrp="1"/>
          </p:cNvSpPr>
          <p:nvPr>
            <p:ph idx="1"/>
          </p:nvPr>
        </p:nvSpPr>
        <p:spPr/>
        <p:txBody>
          <a:bodyPr>
            <a:normAutofit/>
          </a:bodyPr>
          <a:lstStyle/>
          <a:p>
            <a:pPr>
              <a:lnSpc>
                <a:spcPct val="80000"/>
              </a:lnSpc>
            </a:pPr>
            <a:r>
              <a:rPr lang="en-US" sz="2800" dirty="0"/>
              <a:t>Inflammation is good during the healing process unless it does not shut off – then it becomes chronic.</a:t>
            </a:r>
          </a:p>
          <a:p>
            <a:pPr lvl="1">
              <a:lnSpc>
                <a:spcPct val="80000"/>
              </a:lnSpc>
            </a:pPr>
            <a:r>
              <a:rPr lang="en-US" sz="2600" dirty="0"/>
              <a:t>Classic signs of inflammation:</a:t>
            </a:r>
          </a:p>
          <a:p>
            <a:pPr marL="0" indent="0">
              <a:buNone/>
            </a:pPr>
            <a:r>
              <a:rPr lang="en-US" sz="2600" dirty="0"/>
              <a:t>	Redness		Pain</a:t>
            </a:r>
          </a:p>
          <a:p>
            <a:pPr marL="0" indent="0">
              <a:buNone/>
            </a:pPr>
            <a:r>
              <a:rPr lang="en-US" sz="2600" dirty="0"/>
              <a:t>	Heat			Swelling</a:t>
            </a:r>
          </a:p>
        </p:txBody>
      </p:sp>
    </p:spTree>
    <p:extLst>
      <p:ext uri="{BB962C8B-B14F-4D97-AF65-F5344CB8AC3E}">
        <p14:creationId xmlns:p14="http://schemas.microsoft.com/office/powerpoint/2010/main" val="191929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1000"/>
                                        <p:tgtEl>
                                          <p:spTgt spid="3">
                                            <p:txEl>
                                              <p:pRg st="2" end="2"/>
                                            </p:txEl>
                                          </p:spTgt>
                                        </p:tgtEl>
                                      </p:cBhvr>
                                    </p:animEffect>
                                    <p:anim calcmode="lin" valueType="num">
                                      <p:cBhvr>
                                        <p:cTn id="3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1000"/>
                                        <p:tgtEl>
                                          <p:spTgt spid="3">
                                            <p:txEl>
                                              <p:pRg st="3" end="3"/>
                                            </p:txEl>
                                          </p:spTgt>
                                        </p:tgtEl>
                                      </p:cBhvr>
                                    </p:animEffect>
                                    <p:anim calcmode="lin" valueType="num">
                                      <p:cBhvr>
                                        <p:cTn id="4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8F9D6-B136-5148-9657-CE98F854D3DF}"/>
              </a:ext>
            </a:extLst>
          </p:cNvPr>
          <p:cNvSpPr>
            <a:spLocks noGrp="1"/>
          </p:cNvSpPr>
          <p:nvPr>
            <p:ph type="title"/>
          </p:nvPr>
        </p:nvSpPr>
        <p:spPr/>
        <p:txBody>
          <a:bodyPr/>
          <a:lstStyle/>
          <a:p>
            <a:r>
              <a:rPr lang="en-US" dirty="0"/>
              <a:t>The Gut and Microbiome</a:t>
            </a:r>
          </a:p>
        </p:txBody>
      </p:sp>
      <p:sp>
        <p:nvSpPr>
          <p:cNvPr id="3" name="Content Placeholder 2">
            <a:extLst>
              <a:ext uri="{FF2B5EF4-FFF2-40B4-BE49-F238E27FC236}">
                <a16:creationId xmlns:a16="http://schemas.microsoft.com/office/drawing/2014/main" id="{31E26FD5-E313-B148-9E0B-94EC9D0229E9}"/>
              </a:ext>
            </a:extLst>
          </p:cNvPr>
          <p:cNvSpPr>
            <a:spLocks noGrp="1"/>
          </p:cNvSpPr>
          <p:nvPr>
            <p:ph idx="1"/>
          </p:nvPr>
        </p:nvSpPr>
        <p:spPr>
          <a:xfrm>
            <a:off x="739775" y="2514600"/>
            <a:ext cx="7662864" cy="3522664"/>
          </a:xfrm>
        </p:spPr>
        <p:txBody>
          <a:bodyPr>
            <a:normAutofit/>
          </a:bodyPr>
          <a:lstStyle/>
          <a:p>
            <a:r>
              <a:rPr lang="en-US" sz="2400" dirty="0"/>
              <a:t>70% of the immune system is located in the gastrointestinal tract.</a:t>
            </a:r>
          </a:p>
          <a:p>
            <a:r>
              <a:rPr lang="en-US" sz="2400" dirty="0"/>
              <a:t>Approximately 2,000 different strains of bacteria live inside or on us.  Some are good and some are bad. </a:t>
            </a:r>
          </a:p>
          <a:p>
            <a:r>
              <a:rPr lang="en-US" sz="2400" dirty="0"/>
              <a:t>When the bad outnumber the good it is called dysbiosis which if left untreated can result in “leaky-gut” syndrome.</a:t>
            </a:r>
          </a:p>
        </p:txBody>
      </p:sp>
    </p:spTree>
    <p:extLst>
      <p:ext uri="{BB962C8B-B14F-4D97-AF65-F5344CB8AC3E}">
        <p14:creationId xmlns:p14="http://schemas.microsoft.com/office/powerpoint/2010/main" val="18344209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51425" y="381001"/>
            <a:ext cx="3635375" cy="1203377"/>
          </a:xfrm>
        </p:spPr>
        <p:txBody>
          <a:bodyPr/>
          <a:lstStyle/>
          <a:p>
            <a:r>
              <a:rPr lang="en-US" dirty="0"/>
              <a:t>Microbiome</a:t>
            </a:r>
          </a:p>
        </p:txBody>
      </p:sp>
      <p:sp>
        <p:nvSpPr>
          <p:cNvPr id="6" name="Text Placeholder 5"/>
          <p:cNvSpPr>
            <a:spLocks noGrp="1"/>
          </p:cNvSpPr>
          <p:nvPr>
            <p:ph type="body" sz="half" idx="2"/>
          </p:nvPr>
        </p:nvSpPr>
        <p:spPr>
          <a:xfrm>
            <a:off x="5051425" y="1584378"/>
            <a:ext cx="3635375" cy="4570359"/>
          </a:xfrm>
        </p:spPr>
        <p:txBody>
          <a:bodyPr/>
          <a:lstStyle/>
          <a:p>
            <a:r>
              <a:rPr lang="en-US" sz="2800" b="1" dirty="0"/>
              <a:t>Affected by:</a:t>
            </a:r>
          </a:p>
          <a:p>
            <a:pPr marL="342900" indent="-342900">
              <a:buFont typeface="Arial"/>
              <a:buChar char="•"/>
            </a:pPr>
            <a:r>
              <a:rPr lang="en-US" sz="2800" dirty="0"/>
              <a:t>Mode of delivery</a:t>
            </a:r>
          </a:p>
          <a:p>
            <a:pPr marL="342900" indent="-342900">
              <a:buFont typeface="Arial"/>
              <a:buChar char="•"/>
            </a:pPr>
            <a:r>
              <a:rPr lang="en-US" sz="2800" dirty="0"/>
              <a:t>Diet during infancy</a:t>
            </a:r>
          </a:p>
          <a:p>
            <a:pPr marL="342900" indent="-342900">
              <a:buFont typeface="Arial"/>
              <a:buChar char="•"/>
            </a:pPr>
            <a:r>
              <a:rPr lang="en-US" sz="2800" dirty="0"/>
              <a:t>Diet during adulthood</a:t>
            </a:r>
          </a:p>
          <a:p>
            <a:pPr marL="342900" indent="-342900">
              <a:buFont typeface="Arial"/>
              <a:buChar char="•"/>
            </a:pPr>
            <a:r>
              <a:rPr lang="en-US" sz="2800" dirty="0"/>
              <a:t>Antibiotics</a:t>
            </a:r>
          </a:p>
          <a:p>
            <a:pPr marL="342900" indent="-342900">
              <a:buFont typeface="Arial"/>
              <a:buChar char="•"/>
            </a:pPr>
            <a:r>
              <a:rPr lang="en-US" sz="2800" dirty="0"/>
              <a:t>Age</a:t>
            </a:r>
          </a:p>
          <a:p>
            <a:pPr marL="342900" indent="-342900">
              <a:buFont typeface="Arial"/>
              <a:buChar char="•"/>
            </a:pPr>
            <a:r>
              <a:rPr lang="en-US" sz="2800" dirty="0"/>
              <a:t>Genetics</a:t>
            </a:r>
          </a:p>
          <a:p>
            <a:pPr marL="342900" indent="-342900">
              <a:buFont typeface="Arial"/>
              <a:buChar char="•"/>
            </a:pPr>
            <a:r>
              <a:rPr lang="en-US" sz="2800" dirty="0"/>
              <a:t>Stress</a:t>
            </a:r>
          </a:p>
        </p:txBody>
      </p:sp>
      <p:pic>
        <p:nvPicPr>
          <p:cNvPr id="9" name="Picture Placeholder 8" descr="anatomy-160524_640.pn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1406" b="11406"/>
          <a:stretch>
            <a:fillRect/>
          </a:stretch>
        </p:blipFill>
        <p:spPr>
          <a:xfrm>
            <a:off x="228600" y="1143000"/>
            <a:ext cx="4039800" cy="4039800"/>
          </a:xfrm>
        </p:spPr>
      </p:pic>
    </p:spTree>
    <p:extLst>
      <p:ext uri="{BB962C8B-B14F-4D97-AF65-F5344CB8AC3E}">
        <p14:creationId xmlns:p14="http://schemas.microsoft.com/office/powerpoint/2010/main" val="23981159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a:t>Your Brain in Your Gut </a:t>
            </a:r>
            <a:r>
              <a:rPr lang="mr-IN" sz="4000" dirty="0"/>
              <a:t>–</a:t>
            </a:r>
            <a:r>
              <a:rPr lang="en-US" sz="4000" dirty="0"/>
              <a:t> </a:t>
            </a:r>
            <a:br>
              <a:rPr lang="en-US" sz="4000" dirty="0"/>
            </a:br>
            <a:r>
              <a:rPr lang="en-US" sz="4000" dirty="0"/>
              <a:t>The Multi-tasking Microbiota</a:t>
            </a:r>
          </a:p>
        </p:txBody>
      </p:sp>
      <p:sp>
        <p:nvSpPr>
          <p:cNvPr id="6" name="Content Placeholder 5"/>
          <p:cNvSpPr>
            <a:spLocks noGrp="1"/>
          </p:cNvSpPr>
          <p:nvPr>
            <p:ph sz="half" idx="1"/>
          </p:nvPr>
        </p:nvSpPr>
        <p:spPr>
          <a:xfrm>
            <a:off x="740664" y="2784474"/>
            <a:ext cx="3767328" cy="3387725"/>
          </a:xfrm>
        </p:spPr>
        <p:txBody>
          <a:bodyPr>
            <a:noAutofit/>
          </a:bodyPr>
          <a:lstStyle/>
          <a:p>
            <a:r>
              <a:rPr lang="en-US" sz="2400" dirty="0">
                <a:solidFill>
                  <a:srgbClr val="7F7F7F"/>
                </a:solidFill>
              </a:rPr>
              <a:t>Direct local and systemic immune function</a:t>
            </a:r>
          </a:p>
          <a:p>
            <a:r>
              <a:rPr lang="en-US" sz="2400" dirty="0">
                <a:solidFill>
                  <a:srgbClr val="7F7F7F"/>
                </a:solidFill>
              </a:rPr>
              <a:t>Cool inflammation</a:t>
            </a:r>
          </a:p>
          <a:p>
            <a:r>
              <a:rPr lang="en-US" sz="2400" dirty="0">
                <a:solidFill>
                  <a:srgbClr val="7F7F7F"/>
                </a:solidFill>
              </a:rPr>
              <a:t>Fight infections</a:t>
            </a:r>
          </a:p>
          <a:p>
            <a:r>
              <a:rPr lang="en-US" sz="2400" dirty="0">
                <a:solidFill>
                  <a:srgbClr val="7F7F7F"/>
                </a:solidFill>
              </a:rPr>
              <a:t>Enhance nutrient absorption</a:t>
            </a:r>
          </a:p>
        </p:txBody>
      </p:sp>
      <p:sp>
        <p:nvSpPr>
          <p:cNvPr id="2" name="Content Placeholder 1"/>
          <p:cNvSpPr>
            <a:spLocks noGrp="1"/>
          </p:cNvSpPr>
          <p:nvPr>
            <p:ph sz="half" idx="2"/>
          </p:nvPr>
        </p:nvSpPr>
        <p:spPr/>
        <p:txBody>
          <a:bodyPr>
            <a:normAutofit/>
          </a:bodyPr>
          <a:lstStyle/>
          <a:p>
            <a:r>
              <a:rPr lang="en-US" sz="2400" dirty="0">
                <a:solidFill>
                  <a:srgbClr val="7F7F7F"/>
                </a:solidFill>
              </a:rPr>
              <a:t>Ensure mucosal layer integrity</a:t>
            </a:r>
          </a:p>
          <a:p>
            <a:r>
              <a:rPr lang="en-US" sz="2400" dirty="0">
                <a:solidFill>
                  <a:srgbClr val="7F7F7F"/>
                </a:solidFill>
              </a:rPr>
              <a:t>Promote optimal bowel motility</a:t>
            </a:r>
          </a:p>
          <a:p>
            <a:r>
              <a:rPr lang="en-US" sz="2400" dirty="0">
                <a:solidFill>
                  <a:srgbClr val="7F7F7F"/>
                </a:solidFill>
              </a:rPr>
              <a:t>Prevent neoplastic changes</a:t>
            </a:r>
          </a:p>
          <a:p>
            <a:endParaRPr lang="en-US" dirty="0"/>
          </a:p>
        </p:txBody>
      </p:sp>
    </p:spTree>
    <p:extLst>
      <p:ext uri="{BB962C8B-B14F-4D97-AF65-F5344CB8AC3E}">
        <p14:creationId xmlns:p14="http://schemas.microsoft.com/office/powerpoint/2010/main" val="27508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 calcmode="lin" valueType="num">
                                      <p:cBhvr additive="base">
                                        <p:cTn id="3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 calcmode="lin" valueType="num">
                                      <p:cBhvr additive="base">
                                        <p:cTn id="3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 calcmode="lin" valueType="num">
                                      <p:cBhvr additive="base">
                                        <p:cTn id="4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902214"/>
          </a:xfrm>
        </p:spPr>
        <p:txBody>
          <a:bodyPr/>
          <a:lstStyle/>
          <a:p>
            <a:r>
              <a:rPr lang="en-US" dirty="0">
                <a:solidFill>
                  <a:srgbClr val="7F7F7F"/>
                </a:solidFill>
              </a:rPr>
              <a:t>Gut Irritants</a:t>
            </a:r>
          </a:p>
        </p:txBody>
      </p:sp>
      <p:sp>
        <p:nvSpPr>
          <p:cNvPr id="3" name="Text Placeholder 2"/>
          <p:cNvSpPr>
            <a:spLocks noGrp="1"/>
          </p:cNvSpPr>
          <p:nvPr>
            <p:ph type="body" sz="half" idx="2"/>
          </p:nvPr>
        </p:nvSpPr>
        <p:spPr>
          <a:xfrm>
            <a:off x="5051425" y="1767696"/>
            <a:ext cx="3635375" cy="4387042"/>
          </a:xfrm>
        </p:spPr>
        <p:txBody>
          <a:bodyPr/>
          <a:lstStyle/>
          <a:p>
            <a:pPr marL="342900" indent="-342900">
              <a:buFont typeface="Arial"/>
              <a:buChar char="•"/>
            </a:pPr>
            <a:r>
              <a:rPr lang="en-US" sz="2400" dirty="0">
                <a:solidFill>
                  <a:srgbClr val="7F7F7F"/>
                </a:solidFill>
              </a:rPr>
              <a:t>Alcohol</a:t>
            </a:r>
          </a:p>
          <a:p>
            <a:pPr marL="342900" indent="-342900">
              <a:buFont typeface="Arial"/>
              <a:buChar char="•"/>
            </a:pPr>
            <a:r>
              <a:rPr lang="en-US" sz="2400" dirty="0">
                <a:solidFill>
                  <a:srgbClr val="7F7F7F"/>
                </a:solidFill>
              </a:rPr>
              <a:t>Caffeine</a:t>
            </a:r>
          </a:p>
          <a:p>
            <a:pPr marL="342900" indent="-342900">
              <a:buFont typeface="Arial"/>
              <a:buChar char="•"/>
            </a:pPr>
            <a:r>
              <a:rPr lang="en-US" sz="2400" dirty="0">
                <a:solidFill>
                  <a:srgbClr val="7F7F7F"/>
                </a:solidFill>
              </a:rPr>
              <a:t>Sugary drinks</a:t>
            </a:r>
          </a:p>
          <a:p>
            <a:pPr marL="342900" indent="-342900">
              <a:buFont typeface="Arial"/>
              <a:buChar char="•"/>
            </a:pPr>
            <a:r>
              <a:rPr lang="en-US" sz="2400" dirty="0">
                <a:solidFill>
                  <a:srgbClr val="7F7F7F"/>
                </a:solidFill>
              </a:rPr>
              <a:t>Diet sodas</a:t>
            </a:r>
          </a:p>
          <a:p>
            <a:pPr marL="342900" indent="-342900">
              <a:buFont typeface="Arial"/>
              <a:buChar char="•"/>
            </a:pPr>
            <a:r>
              <a:rPr lang="en-US" sz="2400" dirty="0">
                <a:solidFill>
                  <a:srgbClr val="7F7F7F"/>
                </a:solidFill>
              </a:rPr>
              <a:t>Energy drinks</a:t>
            </a:r>
          </a:p>
          <a:p>
            <a:pPr marL="342900" indent="-342900">
              <a:buFont typeface="Arial"/>
              <a:buChar char="•"/>
            </a:pPr>
            <a:r>
              <a:rPr lang="en-US" sz="2400" dirty="0">
                <a:solidFill>
                  <a:srgbClr val="7F7F7F"/>
                </a:solidFill>
              </a:rPr>
              <a:t>“Sugar-free” products with polyols</a:t>
            </a:r>
          </a:p>
          <a:p>
            <a:pPr marL="342900" indent="-342900">
              <a:buFont typeface="Arial"/>
              <a:buChar char="•"/>
            </a:pPr>
            <a:r>
              <a:rPr lang="en-US" sz="2400" dirty="0">
                <a:solidFill>
                  <a:srgbClr val="7F7F7F"/>
                </a:solidFill>
              </a:rPr>
              <a:t>Gummy additives: guar gum, arabic, carageenan</a:t>
            </a:r>
          </a:p>
          <a:p>
            <a:endParaRPr lang="en-US" dirty="0"/>
          </a:p>
        </p:txBody>
      </p:sp>
      <p:pic>
        <p:nvPicPr>
          <p:cNvPr id="5" name="Picture Placeholder 4"/>
          <p:cNvPicPr>
            <a:picLocks noGrp="1" noChangeAspect="1"/>
          </p:cNvPicPr>
          <p:nvPr>
            <p:ph type="pic" sz="quarter" idx="13"/>
          </p:nvPr>
        </p:nvPicPr>
        <p:blipFill>
          <a:blip r:embed="rId3"/>
          <a:srcRect t="781" b="781"/>
          <a:stretch>
            <a:fillRect/>
          </a:stretch>
        </p:blipFill>
        <p:spPr>
          <a:xfrm>
            <a:off x="473568" y="1387968"/>
            <a:ext cx="3522295" cy="3522295"/>
          </a:xfrm>
        </p:spPr>
      </p:pic>
    </p:spTree>
    <p:extLst>
      <p:ext uri="{BB962C8B-B14F-4D97-AF65-F5344CB8AC3E}">
        <p14:creationId xmlns:p14="http://schemas.microsoft.com/office/powerpoint/2010/main" val="3403838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E03DE-1641-A941-8234-CE7EB7D6DC5C}"/>
              </a:ext>
            </a:extLst>
          </p:cNvPr>
          <p:cNvSpPr>
            <a:spLocks noGrp="1"/>
          </p:cNvSpPr>
          <p:nvPr>
            <p:ph type="title"/>
          </p:nvPr>
        </p:nvSpPr>
        <p:spPr/>
        <p:txBody>
          <a:bodyPr/>
          <a:lstStyle/>
          <a:p>
            <a:r>
              <a:rPr lang="en-US" dirty="0"/>
              <a:t>Leaky Gut</a:t>
            </a:r>
          </a:p>
        </p:txBody>
      </p:sp>
      <p:sp>
        <p:nvSpPr>
          <p:cNvPr id="3" name="Content Placeholder 2">
            <a:extLst>
              <a:ext uri="{FF2B5EF4-FFF2-40B4-BE49-F238E27FC236}">
                <a16:creationId xmlns:a16="http://schemas.microsoft.com/office/drawing/2014/main" id="{C8C8C196-AC73-414F-8EA4-601E7197CBA8}"/>
              </a:ext>
            </a:extLst>
          </p:cNvPr>
          <p:cNvSpPr>
            <a:spLocks noGrp="1"/>
          </p:cNvSpPr>
          <p:nvPr>
            <p:ph idx="1"/>
          </p:nvPr>
        </p:nvSpPr>
        <p:spPr>
          <a:xfrm>
            <a:off x="739775" y="2782794"/>
            <a:ext cx="7662864" cy="3267169"/>
          </a:xfrm>
        </p:spPr>
        <p:txBody>
          <a:bodyPr/>
          <a:lstStyle/>
          <a:p>
            <a:r>
              <a:rPr lang="en-US" sz="2400" b="1" dirty="0"/>
              <a:t>Has been demonstrated to cause autoimmune disease.</a:t>
            </a:r>
          </a:p>
          <a:p>
            <a:r>
              <a:rPr lang="en-US" b="1" dirty="0"/>
              <a:t>Case Study by Dr. Susan Blum </a:t>
            </a:r>
            <a:r>
              <a:rPr lang="en-US" dirty="0"/>
              <a:t>– 52 year old woman with fibromyalgia and rheumatoid arthritis.</a:t>
            </a:r>
          </a:p>
          <a:p>
            <a:pPr lvl="1"/>
            <a:r>
              <a:rPr lang="en-US" sz="2200" dirty="0"/>
              <a:t>All of her RA labs were normal</a:t>
            </a:r>
          </a:p>
          <a:p>
            <a:pPr lvl="1"/>
            <a:r>
              <a:rPr lang="en-US" sz="2200" dirty="0"/>
              <a:t>Digestive symptoms</a:t>
            </a:r>
          </a:p>
          <a:p>
            <a:pPr lvl="1"/>
            <a:r>
              <a:rPr lang="en-US" sz="2200" dirty="0"/>
              <a:t>Slowly gaining weight for 5 years – now 20 pounds above her normal</a:t>
            </a:r>
          </a:p>
        </p:txBody>
      </p:sp>
    </p:spTree>
    <p:extLst>
      <p:ext uri="{BB962C8B-B14F-4D97-AF65-F5344CB8AC3E}">
        <p14:creationId xmlns:p14="http://schemas.microsoft.com/office/powerpoint/2010/main" val="311518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1164095"/>
          </a:xfrm>
        </p:spPr>
        <p:txBody>
          <a:bodyPr/>
          <a:lstStyle/>
          <a:p>
            <a:r>
              <a:rPr lang="en-US" sz="4000" dirty="0"/>
              <a:t>Support Your Gut Health</a:t>
            </a:r>
          </a:p>
        </p:txBody>
      </p:sp>
      <p:sp>
        <p:nvSpPr>
          <p:cNvPr id="3" name="Text Placeholder 2"/>
          <p:cNvSpPr>
            <a:spLocks noGrp="1"/>
          </p:cNvSpPr>
          <p:nvPr>
            <p:ph type="body" sz="half" idx="2"/>
          </p:nvPr>
        </p:nvSpPr>
        <p:spPr>
          <a:xfrm>
            <a:off x="5051425" y="1793884"/>
            <a:ext cx="3635375" cy="4360854"/>
          </a:xfrm>
        </p:spPr>
        <p:txBody>
          <a:bodyPr/>
          <a:lstStyle/>
          <a:p>
            <a:pPr marL="342900" indent="-342900">
              <a:buFont typeface="Arial" panose="020B0604020202020204" pitchFamily="34" charset="0"/>
              <a:buChar char="•"/>
            </a:pPr>
            <a:r>
              <a:rPr lang="en-US" sz="2400" dirty="0"/>
              <a:t>Sleep deprivation is associate with upper and lower GI symptoms independent of Body Mass index.</a:t>
            </a:r>
          </a:p>
          <a:p>
            <a:pPr marL="342900" indent="-342900">
              <a:buFont typeface="Arial"/>
              <a:buChar char="•"/>
            </a:pPr>
            <a:r>
              <a:rPr lang="en-US" sz="2400" dirty="0"/>
              <a:t>Stress and pace of modern life has a direct impact on digestion, absorption, barrier function and </a:t>
            </a:r>
            <a:r>
              <a:rPr lang="en-US" sz="2400" dirty="0" err="1"/>
              <a:t>microbiota</a:t>
            </a:r>
            <a:r>
              <a:rPr lang="en-US" sz="2400" dirty="0"/>
              <a:t>.</a:t>
            </a:r>
          </a:p>
          <a:p>
            <a:endParaRPr lang="en-US" dirty="0"/>
          </a:p>
          <a:p>
            <a:endParaRPr lang="en-US" dirty="0"/>
          </a:p>
        </p:txBody>
      </p:sp>
      <p:pic>
        <p:nvPicPr>
          <p:cNvPr id="5" name="Picture Placeholder 4"/>
          <p:cNvPicPr>
            <a:picLocks noGrp="1" noChangeAspect="1"/>
          </p:cNvPicPr>
          <p:nvPr>
            <p:ph type="pic" sz="quarter" idx="13"/>
          </p:nvPr>
        </p:nvPicPr>
        <p:blipFill>
          <a:blip r:embed="rId3"/>
          <a:srcRect t="781" b="781"/>
          <a:stretch>
            <a:fillRect/>
          </a:stretch>
        </p:blipFill>
        <p:spPr/>
      </p:pic>
    </p:spTree>
    <p:extLst>
      <p:ext uri="{BB962C8B-B14F-4D97-AF65-F5344CB8AC3E}">
        <p14:creationId xmlns:p14="http://schemas.microsoft.com/office/powerpoint/2010/main" val="32087459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0" dirty="0"/>
              <a:t>Support Your Microbiome</a:t>
            </a:r>
          </a:p>
        </p:txBody>
      </p:sp>
      <p:sp>
        <p:nvSpPr>
          <p:cNvPr id="3" name="Content Placeholder 2"/>
          <p:cNvSpPr>
            <a:spLocks noGrp="1"/>
          </p:cNvSpPr>
          <p:nvPr>
            <p:ph idx="1"/>
          </p:nvPr>
        </p:nvSpPr>
        <p:spPr>
          <a:xfrm>
            <a:off x="739775" y="2503394"/>
            <a:ext cx="7662864" cy="3478306"/>
          </a:xfrm>
        </p:spPr>
        <p:txBody>
          <a:bodyPr>
            <a:normAutofit fontScale="92500"/>
          </a:bodyPr>
          <a:lstStyle/>
          <a:p>
            <a:r>
              <a:rPr lang="en-US" sz="2600" b="1" dirty="0">
                <a:solidFill>
                  <a:srgbClr val="595959"/>
                </a:solidFill>
              </a:rPr>
              <a:t>Prebiotics</a:t>
            </a:r>
            <a:r>
              <a:rPr lang="en-US" sz="2600" dirty="0">
                <a:solidFill>
                  <a:srgbClr val="595959"/>
                </a:solidFill>
              </a:rPr>
              <a:t>- fiber sources that ferment in the gut, creating beneficial bioactive compounds:</a:t>
            </a:r>
          </a:p>
          <a:p>
            <a:pPr lvl="1"/>
            <a:r>
              <a:rPr lang="en-US" sz="2400" dirty="0">
                <a:solidFill>
                  <a:srgbClr val="595959"/>
                </a:solidFill>
              </a:rPr>
              <a:t>Jerusalem artichokes, leeks, onions, quinoa, amaranth</a:t>
            </a:r>
          </a:p>
          <a:p>
            <a:r>
              <a:rPr lang="en-US" sz="2600" b="1" dirty="0">
                <a:solidFill>
                  <a:srgbClr val="595959"/>
                </a:solidFill>
              </a:rPr>
              <a:t>Probiotics</a:t>
            </a:r>
            <a:r>
              <a:rPr lang="en-US" sz="2600" dirty="0">
                <a:solidFill>
                  <a:srgbClr val="595959"/>
                </a:solidFill>
              </a:rPr>
              <a:t> </a:t>
            </a:r>
            <a:r>
              <a:rPr lang="mr-IN" sz="2600" dirty="0">
                <a:solidFill>
                  <a:srgbClr val="595959"/>
                </a:solidFill>
              </a:rPr>
              <a:t>–</a:t>
            </a:r>
            <a:r>
              <a:rPr lang="en-US" sz="2600" dirty="0">
                <a:solidFill>
                  <a:srgbClr val="595959"/>
                </a:solidFill>
              </a:rPr>
              <a:t> Bacteria consumed through the diet (or with supplements) that help support gut health.  Common strains include bifidobacterium and lactobacillus.</a:t>
            </a:r>
          </a:p>
          <a:p>
            <a:pPr lvl="1"/>
            <a:r>
              <a:rPr lang="en-US" sz="2400" dirty="0">
                <a:solidFill>
                  <a:srgbClr val="595959"/>
                </a:solidFill>
              </a:rPr>
              <a:t>Food sources:  Kefir, tempeh, kimchi, sauerkraut, yogurt</a:t>
            </a:r>
          </a:p>
        </p:txBody>
      </p:sp>
      <p:sp>
        <p:nvSpPr>
          <p:cNvPr id="4" name="Text Placeholder 3"/>
          <p:cNvSpPr>
            <a:spLocks noGrp="1"/>
          </p:cNvSpPr>
          <p:nvPr>
            <p:ph type="body" sz="quarter" idx="4294967295"/>
          </p:nvPr>
        </p:nvSpPr>
        <p:spPr>
          <a:xfrm>
            <a:off x="0" y="5981700"/>
            <a:ext cx="8229600" cy="609600"/>
          </a:xfrm>
        </p:spPr>
        <p:txBody>
          <a:bodyPr/>
          <a:lstStyle/>
          <a:p>
            <a:r>
              <a:rPr lang="en-US" dirty="0"/>
              <a:t>Ref 11</a:t>
            </a:r>
          </a:p>
        </p:txBody>
      </p:sp>
    </p:spTree>
    <p:extLst>
      <p:ext uri="{BB962C8B-B14F-4D97-AF65-F5344CB8AC3E}">
        <p14:creationId xmlns:p14="http://schemas.microsoft.com/office/powerpoint/2010/main" val="268441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5FE8A-EF9E-9747-BFC9-145906B923F8}"/>
              </a:ext>
            </a:extLst>
          </p:cNvPr>
          <p:cNvSpPr>
            <a:spLocks noGrp="1"/>
          </p:cNvSpPr>
          <p:nvPr>
            <p:ph type="title"/>
          </p:nvPr>
        </p:nvSpPr>
        <p:spPr/>
        <p:txBody>
          <a:bodyPr/>
          <a:lstStyle/>
          <a:p>
            <a:r>
              <a:rPr lang="en-US" dirty="0"/>
              <a:t>Autoimmune Disorders</a:t>
            </a:r>
          </a:p>
        </p:txBody>
      </p:sp>
      <p:sp>
        <p:nvSpPr>
          <p:cNvPr id="3" name="Content Placeholder 2">
            <a:extLst>
              <a:ext uri="{FF2B5EF4-FFF2-40B4-BE49-F238E27FC236}">
                <a16:creationId xmlns:a16="http://schemas.microsoft.com/office/drawing/2014/main" id="{F12E72A1-8080-7B46-ACA6-A81CD37B59D3}"/>
              </a:ext>
            </a:extLst>
          </p:cNvPr>
          <p:cNvSpPr>
            <a:spLocks noGrp="1"/>
          </p:cNvSpPr>
          <p:nvPr>
            <p:ph idx="1"/>
          </p:nvPr>
        </p:nvSpPr>
        <p:spPr>
          <a:xfrm>
            <a:off x="739775" y="2527300"/>
            <a:ext cx="7662864" cy="3606800"/>
          </a:xfrm>
        </p:spPr>
        <p:txBody>
          <a:bodyPr/>
          <a:lstStyle/>
          <a:p>
            <a:r>
              <a:rPr lang="en-US" sz="2400" b="1" dirty="0">
                <a:solidFill>
                  <a:srgbClr val="595959"/>
                </a:solidFill>
              </a:rPr>
              <a:t>The body recognizes itself as an invader and attacks healthy tissue.  </a:t>
            </a:r>
          </a:p>
          <a:p>
            <a:pPr lvl="1"/>
            <a:r>
              <a:rPr lang="en-US" sz="2400" dirty="0">
                <a:solidFill>
                  <a:srgbClr val="595959"/>
                </a:solidFill>
              </a:rPr>
              <a:t>The specific cause is often unclear.</a:t>
            </a:r>
          </a:p>
          <a:p>
            <a:pPr lvl="1"/>
            <a:r>
              <a:rPr lang="en-US" sz="2400" dirty="0">
                <a:solidFill>
                  <a:srgbClr val="595959"/>
                </a:solidFill>
              </a:rPr>
              <a:t>Symptoms vary based upon the specific condition, but environmental exposures, like diet and lifestyle, play a role also.</a:t>
            </a:r>
          </a:p>
          <a:p>
            <a:pPr lvl="2"/>
            <a:r>
              <a:rPr lang="en-US" sz="2200" dirty="0">
                <a:solidFill>
                  <a:srgbClr val="595959"/>
                </a:solidFill>
              </a:rPr>
              <a:t>Examples include:  Psoriasis, Rheumatoid arthritis, Fibromyalgia,  Type I Diabetes, Celiac Disease,  etc</a:t>
            </a:r>
            <a:r>
              <a:rPr lang="en-US" sz="2200" dirty="0">
                <a:solidFill>
                  <a:srgbClr val="7F7F7F"/>
                </a:solidFill>
              </a:rPr>
              <a:t>.</a:t>
            </a:r>
          </a:p>
        </p:txBody>
      </p:sp>
    </p:spTree>
    <p:extLst>
      <p:ext uri="{BB962C8B-B14F-4D97-AF65-F5344CB8AC3E}">
        <p14:creationId xmlns:p14="http://schemas.microsoft.com/office/powerpoint/2010/main" val="1349267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BC950-99A8-C34C-9ACD-0A147FA0C285}"/>
              </a:ext>
            </a:extLst>
          </p:cNvPr>
          <p:cNvSpPr>
            <a:spLocks noGrp="1"/>
          </p:cNvSpPr>
          <p:nvPr>
            <p:ph type="title"/>
          </p:nvPr>
        </p:nvSpPr>
        <p:spPr/>
        <p:txBody>
          <a:bodyPr/>
          <a:lstStyle/>
          <a:p>
            <a:r>
              <a:rPr lang="en-US" dirty="0"/>
              <a:t>Dr Robin Berzin’s Remedy</a:t>
            </a:r>
          </a:p>
        </p:txBody>
      </p:sp>
      <p:sp>
        <p:nvSpPr>
          <p:cNvPr id="3" name="Content Placeholder 2">
            <a:extLst>
              <a:ext uri="{FF2B5EF4-FFF2-40B4-BE49-F238E27FC236}">
                <a16:creationId xmlns:a16="http://schemas.microsoft.com/office/drawing/2014/main" id="{FBAEC30B-6D5C-5748-9599-B2CBB79F7F14}"/>
              </a:ext>
            </a:extLst>
          </p:cNvPr>
          <p:cNvSpPr>
            <a:spLocks noGrp="1"/>
          </p:cNvSpPr>
          <p:nvPr>
            <p:ph idx="1"/>
          </p:nvPr>
        </p:nvSpPr>
        <p:spPr>
          <a:xfrm>
            <a:off x="739775" y="2770094"/>
            <a:ext cx="7662864" cy="3440206"/>
          </a:xfrm>
        </p:spPr>
        <p:txBody>
          <a:bodyPr>
            <a:noAutofit/>
          </a:bodyPr>
          <a:lstStyle/>
          <a:p>
            <a:pPr>
              <a:lnSpc>
                <a:spcPct val="80000"/>
              </a:lnSpc>
            </a:pPr>
            <a:r>
              <a:rPr lang="en-US" sz="3000" dirty="0"/>
              <a:t>Remove inflammatory foods </a:t>
            </a:r>
            <a:r>
              <a:rPr lang="mr-IN" sz="3000" dirty="0"/>
              <a:t>–</a:t>
            </a:r>
            <a:r>
              <a:rPr lang="en-US" sz="3000" dirty="0"/>
              <a:t> especially sugar</a:t>
            </a:r>
          </a:p>
          <a:p>
            <a:pPr>
              <a:lnSpc>
                <a:spcPct val="80000"/>
              </a:lnSpc>
            </a:pPr>
            <a:r>
              <a:rPr lang="en-US" sz="3000" dirty="0"/>
              <a:t>Consider supplements like aloe, glutamine, licorice, and l-carnitine.</a:t>
            </a:r>
          </a:p>
          <a:p>
            <a:pPr>
              <a:lnSpc>
                <a:spcPct val="80000"/>
              </a:lnSpc>
            </a:pPr>
            <a:r>
              <a:rPr lang="en-US" sz="3000" dirty="0"/>
              <a:t>Add probiotics to help populate the gut with good bacteria.</a:t>
            </a:r>
          </a:p>
          <a:p>
            <a:pPr>
              <a:lnSpc>
                <a:spcPct val="80000"/>
              </a:lnSpc>
            </a:pPr>
            <a:r>
              <a:rPr lang="en-US" sz="3000" dirty="0"/>
              <a:t>Add prebiotics to feed the good bacteria.</a:t>
            </a:r>
          </a:p>
        </p:txBody>
      </p:sp>
    </p:spTree>
    <p:extLst>
      <p:ext uri="{BB962C8B-B14F-4D97-AF65-F5344CB8AC3E}">
        <p14:creationId xmlns:p14="http://schemas.microsoft.com/office/powerpoint/2010/main" val="351403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Expect</a:t>
            </a:r>
          </a:p>
        </p:txBody>
      </p:sp>
      <p:sp>
        <p:nvSpPr>
          <p:cNvPr id="3" name="Content Placeholder 2"/>
          <p:cNvSpPr>
            <a:spLocks noGrp="1"/>
          </p:cNvSpPr>
          <p:nvPr>
            <p:ph idx="1"/>
          </p:nvPr>
        </p:nvSpPr>
        <p:spPr>
          <a:xfrm>
            <a:off x="739775" y="2603500"/>
            <a:ext cx="7662864" cy="3746500"/>
          </a:xfrm>
        </p:spPr>
        <p:txBody>
          <a:bodyPr>
            <a:noAutofit/>
          </a:bodyPr>
          <a:lstStyle/>
          <a:p>
            <a:pPr>
              <a:lnSpc>
                <a:spcPct val="70000"/>
              </a:lnSpc>
            </a:pPr>
            <a:r>
              <a:rPr lang="en-US" sz="2800" dirty="0"/>
              <a:t>A little bit about me</a:t>
            </a:r>
          </a:p>
          <a:p>
            <a:pPr>
              <a:lnSpc>
                <a:spcPct val="70000"/>
              </a:lnSpc>
            </a:pPr>
            <a:r>
              <a:rPr lang="en-US" sz="2800" dirty="0"/>
              <a:t>A recap of the PT profession and privilege</a:t>
            </a:r>
          </a:p>
          <a:p>
            <a:pPr>
              <a:lnSpc>
                <a:spcPct val="70000"/>
              </a:lnSpc>
            </a:pPr>
            <a:r>
              <a:rPr lang="en-US" sz="2800" dirty="0"/>
              <a:t>Part I: A Sad State of Affairs</a:t>
            </a:r>
          </a:p>
          <a:p>
            <a:pPr>
              <a:lnSpc>
                <a:spcPct val="70000"/>
              </a:lnSpc>
            </a:pPr>
            <a:r>
              <a:rPr lang="en-US" sz="2800" dirty="0"/>
              <a:t>Part II:  State of the Plate</a:t>
            </a:r>
          </a:p>
          <a:p>
            <a:pPr>
              <a:lnSpc>
                <a:spcPct val="70000"/>
              </a:lnSpc>
            </a:pPr>
            <a:r>
              <a:rPr lang="en-US" sz="2800" dirty="0"/>
              <a:t>Part III: Food for Thought (and Function)</a:t>
            </a:r>
          </a:p>
          <a:p>
            <a:pPr>
              <a:lnSpc>
                <a:spcPct val="70000"/>
              </a:lnSpc>
            </a:pPr>
            <a:r>
              <a:rPr lang="en-US" sz="2800" dirty="0"/>
              <a:t>Part IV:  What Is on Your Plate</a:t>
            </a:r>
          </a:p>
        </p:txBody>
      </p:sp>
    </p:spTree>
    <p:extLst>
      <p:ext uri="{BB962C8B-B14F-4D97-AF65-F5344CB8AC3E}">
        <p14:creationId xmlns:p14="http://schemas.microsoft.com/office/powerpoint/2010/main" val="19070140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8CD5C-A0AE-AC4A-A95C-15E46CCBBB3F}"/>
              </a:ext>
            </a:extLst>
          </p:cNvPr>
          <p:cNvSpPr>
            <a:spLocks noGrp="1"/>
          </p:cNvSpPr>
          <p:nvPr>
            <p:ph type="title"/>
          </p:nvPr>
        </p:nvSpPr>
        <p:spPr/>
        <p:txBody>
          <a:bodyPr/>
          <a:lstStyle/>
          <a:p>
            <a:r>
              <a:rPr lang="en-US" dirty="0"/>
              <a:t>Identifying your triggers of inflammation</a:t>
            </a:r>
          </a:p>
        </p:txBody>
      </p:sp>
      <p:sp>
        <p:nvSpPr>
          <p:cNvPr id="3" name="Content Placeholder 2">
            <a:extLst>
              <a:ext uri="{FF2B5EF4-FFF2-40B4-BE49-F238E27FC236}">
                <a16:creationId xmlns:a16="http://schemas.microsoft.com/office/drawing/2014/main" id="{A0798D1E-5605-564E-8FCB-6BAF5D2131CC}"/>
              </a:ext>
            </a:extLst>
          </p:cNvPr>
          <p:cNvSpPr>
            <a:spLocks noGrp="1"/>
          </p:cNvSpPr>
          <p:nvPr>
            <p:ph idx="1"/>
          </p:nvPr>
        </p:nvSpPr>
        <p:spPr>
          <a:xfrm>
            <a:off x="571500" y="2770094"/>
            <a:ext cx="7831139" cy="3529106"/>
          </a:xfrm>
        </p:spPr>
        <p:txBody>
          <a:bodyPr>
            <a:normAutofit/>
          </a:bodyPr>
          <a:lstStyle/>
          <a:p>
            <a:pPr>
              <a:lnSpc>
                <a:spcPct val="80000"/>
              </a:lnSpc>
            </a:pPr>
            <a:r>
              <a:rPr lang="en-US" sz="2800" dirty="0"/>
              <a:t>The best way to discover sensitivities and intolerances is an elimination diet.</a:t>
            </a:r>
          </a:p>
          <a:p>
            <a:pPr>
              <a:lnSpc>
                <a:spcPct val="80000"/>
              </a:lnSpc>
            </a:pPr>
            <a:r>
              <a:rPr lang="en-US" sz="2800" dirty="0"/>
              <a:t>There are lab tests for food sensitivities, but there are </a:t>
            </a:r>
            <a:r>
              <a:rPr lang="en-US" sz="2800" b="1" dirty="0"/>
              <a:t>no</a:t>
            </a:r>
            <a:r>
              <a:rPr lang="en-US" sz="2800" dirty="0"/>
              <a:t> tests for all possible immune reactions. </a:t>
            </a:r>
            <a:r>
              <a:rPr lang="en-US" dirty="0"/>
              <a:t>	</a:t>
            </a:r>
          </a:p>
          <a:p>
            <a:pPr lvl="1"/>
            <a:r>
              <a:rPr lang="en-US" sz="2400" dirty="0"/>
              <a:t>The most common tests are for IgG food allergy tests.</a:t>
            </a:r>
          </a:p>
          <a:p>
            <a:pPr lvl="1"/>
            <a:r>
              <a:rPr lang="en-US" sz="2400" dirty="0"/>
              <a:t>Good option for children</a:t>
            </a:r>
          </a:p>
          <a:p>
            <a:pPr lvl="1"/>
            <a:r>
              <a:rPr lang="en-US" sz="2400" dirty="0"/>
              <a:t>Not good for gluten</a:t>
            </a:r>
          </a:p>
        </p:txBody>
      </p:sp>
    </p:spTree>
    <p:extLst>
      <p:ext uri="{BB962C8B-B14F-4D97-AF65-F5344CB8AC3E}">
        <p14:creationId xmlns:p14="http://schemas.microsoft.com/office/powerpoint/2010/main" val="341877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trips(downLeft)">
                                      <p:cBhvr>
                                        <p:cTn id="15" dur="500"/>
                                        <p:tgtEl>
                                          <p:spTgt spid="3">
                                            <p:txEl>
                                              <p:pRg st="2" end="2"/>
                                            </p:txEl>
                                          </p:spTgt>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strips(downLeft)">
                                      <p:cBhvr>
                                        <p:cTn id="18" dur="500"/>
                                        <p:tgtEl>
                                          <p:spTgt spid="3">
                                            <p:txEl>
                                              <p:pRg st="3" end="3"/>
                                            </p:txEl>
                                          </p:spTgt>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strips(downLeft)">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A4FE4-43E0-6D40-A58F-272F3CD25935}"/>
              </a:ext>
            </a:extLst>
          </p:cNvPr>
          <p:cNvSpPr>
            <a:spLocks noGrp="1"/>
          </p:cNvSpPr>
          <p:nvPr>
            <p:ph type="title"/>
          </p:nvPr>
        </p:nvSpPr>
        <p:spPr/>
        <p:txBody>
          <a:bodyPr/>
          <a:lstStyle/>
          <a:p>
            <a:r>
              <a:rPr lang="en-US" dirty="0"/>
              <a:t>The Brain</a:t>
            </a:r>
          </a:p>
        </p:txBody>
      </p:sp>
      <p:sp>
        <p:nvSpPr>
          <p:cNvPr id="3" name="Content Placeholder 2">
            <a:extLst>
              <a:ext uri="{FF2B5EF4-FFF2-40B4-BE49-F238E27FC236}">
                <a16:creationId xmlns:a16="http://schemas.microsoft.com/office/drawing/2014/main" id="{873F3F45-CCAC-0842-AD27-41D3A87FC672}"/>
              </a:ext>
            </a:extLst>
          </p:cNvPr>
          <p:cNvSpPr>
            <a:spLocks noGrp="1"/>
          </p:cNvSpPr>
          <p:nvPr>
            <p:ph idx="1"/>
          </p:nvPr>
        </p:nvSpPr>
        <p:spPr>
          <a:xfrm>
            <a:off x="546100" y="2540000"/>
            <a:ext cx="7856539" cy="3708400"/>
          </a:xfrm>
        </p:spPr>
        <p:txBody>
          <a:bodyPr>
            <a:normAutofit/>
          </a:bodyPr>
          <a:lstStyle/>
          <a:p>
            <a:r>
              <a:rPr lang="en-US" sz="2400" dirty="0"/>
              <a:t>Needs:  </a:t>
            </a:r>
            <a:r>
              <a:rPr lang="en-US" sz="2400" b="1" dirty="0"/>
              <a:t>exercise, social connection and good nutrition</a:t>
            </a:r>
            <a:r>
              <a:rPr lang="en-US" sz="2400" dirty="0"/>
              <a:t>.</a:t>
            </a:r>
          </a:p>
          <a:p>
            <a:r>
              <a:rPr lang="en-US" sz="2400" dirty="0"/>
              <a:t>The Alzheimer’s Association reports that over 5 million individuals suffer from the disease, but this is estimated to increase by 11 million by 2050.</a:t>
            </a:r>
          </a:p>
          <a:p>
            <a:r>
              <a:rPr lang="en-US" sz="2400" dirty="0"/>
              <a:t>Symptoms of impaired brain health include forgetfulness, poor memory, poor coordination, and difficulty focusing and/or completing complex tasks.</a:t>
            </a:r>
          </a:p>
        </p:txBody>
      </p:sp>
    </p:spTree>
    <p:extLst>
      <p:ext uri="{BB962C8B-B14F-4D97-AF65-F5344CB8AC3E}">
        <p14:creationId xmlns:p14="http://schemas.microsoft.com/office/powerpoint/2010/main" val="118275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35121-8044-BA46-8E57-F3970A897272}"/>
              </a:ext>
            </a:extLst>
          </p:cNvPr>
          <p:cNvSpPr>
            <a:spLocks noGrp="1"/>
          </p:cNvSpPr>
          <p:nvPr>
            <p:ph type="title"/>
          </p:nvPr>
        </p:nvSpPr>
        <p:spPr/>
        <p:txBody>
          <a:bodyPr/>
          <a:lstStyle/>
          <a:p>
            <a:r>
              <a:rPr lang="en-US" dirty="0"/>
              <a:t>Change Your Brain – Change Your Life by Daniel Amen, MD</a:t>
            </a:r>
          </a:p>
        </p:txBody>
      </p:sp>
      <p:sp>
        <p:nvSpPr>
          <p:cNvPr id="3" name="Content Placeholder 2">
            <a:extLst>
              <a:ext uri="{FF2B5EF4-FFF2-40B4-BE49-F238E27FC236}">
                <a16:creationId xmlns:a16="http://schemas.microsoft.com/office/drawing/2014/main" id="{653E169F-1BBD-3F49-BCB9-D3D0AA56CE49}"/>
              </a:ext>
            </a:extLst>
          </p:cNvPr>
          <p:cNvSpPr>
            <a:spLocks noGrp="1"/>
          </p:cNvSpPr>
          <p:nvPr>
            <p:ph idx="1"/>
          </p:nvPr>
        </p:nvSpPr>
        <p:spPr>
          <a:xfrm>
            <a:off x="613458" y="2442257"/>
            <a:ext cx="7893933" cy="3865945"/>
          </a:xfrm>
        </p:spPr>
        <p:txBody>
          <a:bodyPr>
            <a:normAutofit/>
          </a:bodyPr>
          <a:lstStyle/>
          <a:p>
            <a:r>
              <a:rPr lang="en-US" sz="2400" dirty="0"/>
              <a:t>Presents scientific evidence that your anxiety, depression, anger, obsessiveness, or impulsiveness could be related to how specific structures work in our brain. </a:t>
            </a:r>
          </a:p>
          <a:p>
            <a:pPr marL="0" indent="0">
              <a:buNone/>
            </a:pPr>
            <a:r>
              <a:rPr lang="en-US" sz="2400" dirty="0"/>
              <a:t>	A study of over 100,000 brains using Single 	Photon Emission Computed Tomograhy (SPECT). </a:t>
            </a:r>
          </a:p>
          <a:p>
            <a:r>
              <a:rPr lang="en-US" sz="2400" dirty="0"/>
              <a:t>SPECT is a nuclear medicine study that looks at blood flow and activity and tells us: good activity, too little activity and too much activity</a:t>
            </a:r>
            <a:r>
              <a:rPr lang="en-US" dirty="0"/>
              <a:t>.</a:t>
            </a:r>
          </a:p>
        </p:txBody>
      </p:sp>
    </p:spTree>
    <p:extLst>
      <p:ext uri="{BB962C8B-B14F-4D97-AF65-F5344CB8AC3E}">
        <p14:creationId xmlns:p14="http://schemas.microsoft.com/office/powerpoint/2010/main" val="28298177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38436-3BA9-6C49-880B-EB905B7371D9}"/>
              </a:ext>
            </a:extLst>
          </p:cNvPr>
          <p:cNvSpPr>
            <a:spLocks noGrp="1"/>
          </p:cNvSpPr>
          <p:nvPr>
            <p:ph type="title"/>
          </p:nvPr>
        </p:nvSpPr>
        <p:spPr/>
        <p:txBody>
          <a:bodyPr/>
          <a:lstStyle/>
          <a:p>
            <a:r>
              <a:rPr lang="en-US" dirty="0"/>
              <a:t>SPECT of brain</a:t>
            </a:r>
          </a:p>
        </p:txBody>
      </p:sp>
      <p:pic>
        <p:nvPicPr>
          <p:cNvPr id="5" name="Content Placeholder 4">
            <a:extLst>
              <a:ext uri="{FF2B5EF4-FFF2-40B4-BE49-F238E27FC236}">
                <a16:creationId xmlns:a16="http://schemas.microsoft.com/office/drawing/2014/main" id="{05AB63DD-D62E-6A48-8F90-3E74916DC17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13000" y="2268207"/>
            <a:ext cx="4267199" cy="4267199"/>
          </a:xfrm>
        </p:spPr>
      </p:pic>
    </p:spTree>
    <p:extLst>
      <p:ext uri="{BB962C8B-B14F-4D97-AF65-F5344CB8AC3E}">
        <p14:creationId xmlns:p14="http://schemas.microsoft.com/office/powerpoint/2010/main" val="41441566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62CA-1F15-224D-BCDB-136E653FAF37}"/>
              </a:ext>
            </a:extLst>
          </p:cNvPr>
          <p:cNvSpPr>
            <a:spLocks noGrp="1"/>
          </p:cNvSpPr>
          <p:nvPr>
            <p:ph type="title"/>
          </p:nvPr>
        </p:nvSpPr>
        <p:spPr/>
        <p:txBody>
          <a:bodyPr/>
          <a:lstStyle/>
          <a:p>
            <a:r>
              <a:rPr lang="en-US" dirty="0"/>
              <a:t>SPECT Stroke</a:t>
            </a:r>
          </a:p>
        </p:txBody>
      </p:sp>
      <p:pic>
        <p:nvPicPr>
          <p:cNvPr id="5" name="Content Placeholder 4">
            <a:extLst>
              <a:ext uri="{FF2B5EF4-FFF2-40B4-BE49-F238E27FC236}">
                <a16:creationId xmlns:a16="http://schemas.microsoft.com/office/drawing/2014/main" id="{5978DDA4-685B-E549-8A49-57D4CEB315F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6502" y="2479188"/>
            <a:ext cx="5965698" cy="3930010"/>
          </a:xfrm>
        </p:spPr>
      </p:pic>
    </p:spTree>
    <p:extLst>
      <p:ext uri="{BB962C8B-B14F-4D97-AF65-F5344CB8AC3E}">
        <p14:creationId xmlns:p14="http://schemas.microsoft.com/office/powerpoint/2010/main" val="38097508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DA02D-C36D-4845-80FA-3AFB681309CF}"/>
              </a:ext>
            </a:extLst>
          </p:cNvPr>
          <p:cNvSpPr>
            <a:spLocks noGrp="1"/>
          </p:cNvSpPr>
          <p:nvPr>
            <p:ph type="title"/>
          </p:nvPr>
        </p:nvSpPr>
        <p:spPr/>
        <p:txBody>
          <a:bodyPr/>
          <a:lstStyle/>
          <a:p>
            <a:r>
              <a:rPr lang="en-US" dirty="0"/>
              <a:t>SPECT of Alzheimer's</a:t>
            </a:r>
          </a:p>
        </p:txBody>
      </p:sp>
      <p:pic>
        <p:nvPicPr>
          <p:cNvPr id="1026" name="Picture 2" descr="https://www.cedars-sinai.edu/Patients/Programs-and-Services/Imaging-Center/For-Physicians/Neuroradiology/Images/BrainSPECTAlzheimersSM-11980.jpg">
            <a:extLst>
              <a:ext uri="{FF2B5EF4-FFF2-40B4-BE49-F238E27FC236}">
                <a16:creationId xmlns:a16="http://schemas.microsoft.com/office/drawing/2014/main" id="{02C27584-A01A-3049-B352-94F616AC63E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56121" y="2401195"/>
            <a:ext cx="4699322" cy="41119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437046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24C9F-41A9-7E42-A78B-0F4ADBFEB95B}"/>
              </a:ext>
            </a:extLst>
          </p:cNvPr>
          <p:cNvSpPr>
            <a:spLocks noGrp="1"/>
          </p:cNvSpPr>
          <p:nvPr>
            <p:ph type="title"/>
          </p:nvPr>
        </p:nvSpPr>
        <p:spPr/>
        <p:txBody>
          <a:bodyPr/>
          <a:lstStyle/>
          <a:p>
            <a:r>
              <a:rPr lang="en-US" dirty="0"/>
              <a:t>Amen Clinics Method</a:t>
            </a:r>
          </a:p>
        </p:txBody>
      </p:sp>
      <p:sp>
        <p:nvSpPr>
          <p:cNvPr id="3" name="Content Placeholder 2">
            <a:extLst>
              <a:ext uri="{FF2B5EF4-FFF2-40B4-BE49-F238E27FC236}">
                <a16:creationId xmlns:a16="http://schemas.microsoft.com/office/drawing/2014/main" id="{255C99F8-B009-824A-93FA-027606E01B77}"/>
              </a:ext>
            </a:extLst>
          </p:cNvPr>
          <p:cNvSpPr>
            <a:spLocks noGrp="1"/>
          </p:cNvSpPr>
          <p:nvPr>
            <p:ph idx="1"/>
          </p:nvPr>
        </p:nvSpPr>
        <p:spPr>
          <a:xfrm>
            <a:off x="457200" y="2534856"/>
            <a:ext cx="8119641" cy="3819645"/>
          </a:xfrm>
        </p:spPr>
        <p:txBody>
          <a:bodyPr>
            <a:normAutofit lnSpcReduction="10000"/>
          </a:bodyPr>
          <a:lstStyle/>
          <a:p>
            <a:r>
              <a:rPr lang="en-US" sz="3200" dirty="0"/>
              <a:t>Four Circles</a:t>
            </a:r>
          </a:p>
          <a:p>
            <a:pPr lvl="1"/>
            <a:r>
              <a:rPr lang="en-US" sz="2800" dirty="0"/>
              <a:t>Biology</a:t>
            </a:r>
            <a:r>
              <a:rPr lang="en-US" sz="3200" dirty="0"/>
              <a:t> – </a:t>
            </a:r>
            <a:r>
              <a:rPr lang="en-US" sz="2400" dirty="0"/>
              <a:t>genes, diet, exercise, sleep, hormones, brain injuries, health, allergies, toxins</a:t>
            </a:r>
          </a:p>
          <a:p>
            <a:pPr lvl="1"/>
            <a:r>
              <a:rPr lang="en-US" sz="2800" dirty="0"/>
              <a:t>Psychology</a:t>
            </a:r>
            <a:r>
              <a:rPr lang="en-US" sz="3200" dirty="0"/>
              <a:t>- </a:t>
            </a:r>
            <a:r>
              <a:rPr lang="en-US" sz="2400" dirty="0"/>
              <a:t>how you think, body image, upbringing, developmental events and past emotional traumas</a:t>
            </a:r>
            <a:endParaRPr lang="en-US" sz="3200" dirty="0"/>
          </a:p>
          <a:p>
            <a:pPr lvl="1"/>
            <a:r>
              <a:rPr lang="en-US" sz="2800" dirty="0"/>
              <a:t>Spirit</a:t>
            </a:r>
            <a:r>
              <a:rPr lang="en-US" sz="3200" dirty="0"/>
              <a:t> – </a:t>
            </a:r>
            <a:r>
              <a:rPr lang="en-US" sz="2400" dirty="0"/>
              <a:t>what does your life mean, why are you here, what is your purpose</a:t>
            </a:r>
            <a:endParaRPr lang="en-US" sz="3200" dirty="0"/>
          </a:p>
          <a:p>
            <a:pPr lvl="1"/>
            <a:r>
              <a:rPr lang="en-US" sz="2800" dirty="0"/>
              <a:t>Connections - </a:t>
            </a:r>
            <a:r>
              <a:rPr lang="en-US" sz="2400" dirty="0"/>
              <a:t>relationships</a:t>
            </a:r>
          </a:p>
        </p:txBody>
      </p:sp>
    </p:spTree>
    <p:extLst>
      <p:ext uri="{BB962C8B-B14F-4D97-AF65-F5344CB8AC3E}">
        <p14:creationId xmlns:p14="http://schemas.microsoft.com/office/powerpoint/2010/main" val="3911261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B12B9-5C34-6B48-880F-987EF18006F2}"/>
              </a:ext>
            </a:extLst>
          </p:cNvPr>
          <p:cNvSpPr>
            <a:spLocks noGrp="1"/>
          </p:cNvSpPr>
          <p:nvPr>
            <p:ph type="title"/>
          </p:nvPr>
        </p:nvSpPr>
        <p:spPr/>
        <p:txBody>
          <a:bodyPr/>
          <a:lstStyle/>
          <a:p>
            <a:r>
              <a:rPr lang="en-US" dirty="0"/>
              <a:t>What Accelerates Brain Aging</a:t>
            </a:r>
          </a:p>
        </p:txBody>
      </p:sp>
      <p:sp>
        <p:nvSpPr>
          <p:cNvPr id="3" name="Content Placeholder 2">
            <a:extLst>
              <a:ext uri="{FF2B5EF4-FFF2-40B4-BE49-F238E27FC236}">
                <a16:creationId xmlns:a16="http://schemas.microsoft.com/office/drawing/2014/main" id="{F1D5980F-1D11-684E-BEA7-22F6ED5E4FA6}"/>
              </a:ext>
            </a:extLst>
          </p:cNvPr>
          <p:cNvSpPr>
            <a:spLocks noGrp="1"/>
          </p:cNvSpPr>
          <p:nvPr>
            <p:ph sz="half" idx="1"/>
          </p:nvPr>
        </p:nvSpPr>
        <p:spPr>
          <a:xfrm>
            <a:off x="740664" y="2461846"/>
            <a:ext cx="3767328" cy="4051013"/>
          </a:xfrm>
        </p:spPr>
        <p:txBody>
          <a:bodyPr>
            <a:noAutofit/>
          </a:bodyPr>
          <a:lstStyle/>
          <a:p>
            <a:pPr>
              <a:lnSpc>
                <a:spcPct val="110000"/>
              </a:lnSpc>
              <a:spcBef>
                <a:spcPts val="800"/>
              </a:spcBef>
            </a:pPr>
            <a:r>
              <a:rPr lang="en-US" sz="2400" dirty="0"/>
              <a:t>Brain injuries</a:t>
            </a:r>
          </a:p>
          <a:p>
            <a:pPr>
              <a:lnSpc>
                <a:spcPct val="110000"/>
              </a:lnSpc>
              <a:spcBef>
                <a:spcPts val="800"/>
              </a:spcBef>
            </a:pPr>
            <a:r>
              <a:rPr lang="en-US" sz="2400" dirty="0"/>
              <a:t>Drugs and alcohol</a:t>
            </a:r>
          </a:p>
          <a:p>
            <a:pPr>
              <a:lnSpc>
                <a:spcPct val="110000"/>
              </a:lnSpc>
              <a:spcBef>
                <a:spcPts val="800"/>
              </a:spcBef>
            </a:pPr>
            <a:r>
              <a:rPr lang="en-US" sz="2400" dirty="0"/>
              <a:t>Obesity</a:t>
            </a:r>
          </a:p>
          <a:p>
            <a:pPr>
              <a:lnSpc>
                <a:spcPct val="110000"/>
              </a:lnSpc>
              <a:spcBef>
                <a:spcPts val="800"/>
              </a:spcBef>
            </a:pPr>
            <a:r>
              <a:rPr lang="en-US" sz="2400" dirty="0"/>
              <a:t>Sleep apnea</a:t>
            </a:r>
          </a:p>
          <a:p>
            <a:pPr>
              <a:lnSpc>
                <a:spcPct val="110000"/>
              </a:lnSpc>
              <a:spcBef>
                <a:spcPts val="800"/>
              </a:spcBef>
            </a:pPr>
            <a:r>
              <a:rPr lang="en-US" sz="2400" dirty="0"/>
              <a:t>Smoking/caffeine</a:t>
            </a:r>
          </a:p>
          <a:p>
            <a:pPr>
              <a:lnSpc>
                <a:spcPct val="110000"/>
              </a:lnSpc>
              <a:spcBef>
                <a:spcPts val="800"/>
              </a:spcBef>
            </a:pPr>
            <a:r>
              <a:rPr lang="en-US" sz="2400" dirty="0"/>
              <a:t>Diabetes</a:t>
            </a:r>
          </a:p>
          <a:p>
            <a:pPr>
              <a:lnSpc>
                <a:spcPct val="110000"/>
              </a:lnSpc>
              <a:spcBef>
                <a:spcPts val="800"/>
              </a:spcBef>
            </a:pPr>
            <a:r>
              <a:rPr lang="en-US" sz="2400" dirty="0"/>
              <a:t>Hypertension</a:t>
            </a:r>
          </a:p>
          <a:p>
            <a:pPr>
              <a:lnSpc>
                <a:spcPct val="110000"/>
              </a:lnSpc>
              <a:spcBef>
                <a:spcPts val="800"/>
              </a:spcBef>
            </a:pPr>
            <a:r>
              <a:rPr lang="en-US" sz="2400" dirty="0"/>
              <a:t>Toxins </a:t>
            </a:r>
          </a:p>
        </p:txBody>
      </p:sp>
      <p:sp>
        <p:nvSpPr>
          <p:cNvPr id="4" name="Content Placeholder 3">
            <a:extLst>
              <a:ext uri="{FF2B5EF4-FFF2-40B4-BE49-F238E27FC236}">
                <a16:creationId xmlns:a16="http://schemas.microsoft.com/office/drawing/2014/main" id="{756359A6-479E-DB4D-A70E-A39C1B756DD8}"/>
              </a:ext>
            </a:extLst>
          </p:cNvPr>
          <p:cNvSpPr>
            <a:spLocks noGrp="1"/>
          </p:cNvSpPr>
          <p:nvPr>
            <p:ph sz="half" idx="2"/>
          </p:nvPr>
        </p:nvSpPr>
        <p:spPr>
          <a:xfrm>
            <a:off x="4320792" y="2461846"/>
            <a:ext cx="4366008" cy="4051013"/>
          </a:xfrm>
        </p:spPr>
        <p:txBody>
          <a:bodyPr>
            <a:normAutofit lnSpcReduction="10000"/>
          </a:bodyPr>
          <a:lstStyle/>
          <a:p>
            <a:pPr>
              <a:spcBef>
                <a:spcPts val="1400"/>
              </a:spcBef>
            </a:pPr>
            <a:r>
              <a:rPr lang="en-US" sz="2400" dirty="0"/>
              <a:t>Poor diets/high calories</a:t>
            </a:r>
          </a:p>
          <a:p>
            <a:pPr>
              <a:spcBef>
                <a:spcPts val="1400"/>
              </a:spcBef>
            </a:pPr>
            <a:r>
              <a:rPr lang="en-US" sz="2400" dirty="0"/>
              <a:t>Stress/depression</a:t>
            </a:r>
          </a:p>
          <a:p>
            <a:pPr>
              <a:spcBef>
                <a:spcPts val="1400"/>
              </a:spcBef>
            </a:pPr>
            <a:r>
              <a:rPr lang="en-US" sz="2400" b="1" dirty="0"/>
              <a:t>Lack of exercise</a:t>
            </a:r>
          </a:p>
          <a:p>
            <a:pPr>
              <a:spcBef>
                <a:spcPts val="1400"/>
              </a:spcBef>
            </a:pPr>
            <a:r>
              <a:rPr lang="en-US" sz="2400" dirty="0"/>
              <a:t>Bad decisions</a:t>
            </a:r>
          </a:p>
          <a:p>
            <a:pPr>
              <a:spcBef>
                <a:spcPts val="1400"/>
              </a:spcBef>
            </a:pPr>
            <a:r>
              <a:rPr lang="en-US" sz="2400" dirty="0"/>
              <a:t>Low conscientiousness</a:t>
            </a:r>
          </a:p>
          <a:p>
            <a:pPr>
              <a:spcBef>
                <a:spcPts val="1400"/>
              </a:spcBef>
            </a:pPr>
            <a:r>
              <a:rPr lang="en-US" sz="2400" dirty="0"/>
              <a:t>Unhealthy peer group</a:t>
            </a:r>
          </a:p>
          <a:p>
            <a:pPr>
              <a:spcBef>
                <a:spcPts val="1400"/>
              </a:spcBef>
            </a:pPr>
            <a:r>
              <a:rPr lang="en-US" sz="2400" dirty="0"/>
              <a:t>Ignorance of brain vulnerability</a:t>
            </a:r>
          </a:p>
        </p:txBody>
      </p:sp>
    </p:spTree>
    <p:extLst>
      <p:ext uri="{BB962C8B-B14F-4D97-AF65-F5344CB8AC3E}">
        <p14:creationId xmlns:p14="http://schemas.microsoft.com/office/powerpoint/2010/main" val="13201219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63B38-E752-5245-8B42-E2AD475C050F}"/>
              </a:ext>
            </a:extLst>
          </p:cNvPr>
          <p:cNvSpPr>
            <a:spLocks noGrp="1"/>
          </p:cNvSpPr>
          <p:nvPr>
            <p:ph type="title"/>
          </p:nvPr>
        </p:nvSpPr>
        <p:spPr/>
        <p:txBody>
          <a:bodyPr/>
          <a:lstStyle/>
          <a:p>
            <a:r>
              <a:rPr lang="en-US" dirty="0"/>
              <a:t>What Decelerates Brain Aging</a:t>
            </a:r>
          </a:p>
        </p:txBody>
      </p:sp>
      <p:sp>
        <p:nvSpPr>
          <p:cNvPr id="3" name="Content Placeholder 2">
            <a:extLst>
              <a:ext uri="{FF2B5EF4-FFF2-40B4-BE49-F238E27FC236}">
                <a16:creationId xmlns:a16="http://schemas.microsoft.com/office/drawing/2014/main" id="{5A25EA9E-5C6D-5246-9F27-025F66727E26}"/>
              </a:ext>
            </a:extLst>
          </p:cNvPr>
          <p:cNvSpPr>
            <a:spLocks noGrp="1"/>
          </p:cNvSpPr>
          <p:nvPr>
            <p:ph sz="half" idx="1"/>
          </p:nvPr>
        </p:nvSpPr>
        <p:spPr>
          <a:xfrm>
            <a:off x="740664" y="2341266"/>
            <a:ext cx="3767328" cy="3989196"/>
          </a:xfrm>
        </p:spPr>
        <p:txBody>
          <a:bodyPr>
            <a:noAutofit/>
          </a:bodyPr>
          <a:lstStyle/>
          <a:p>
            <a:pPr>
              <a:spcBef>
                <a:spcPts val="800"/>
              </a:spcBef>
            </a:pPr>
            <a:r>
              <a:rPr lang="en-US" sz="2400" dirty="0"/>
              <a:t>Good decisions</a:t>
            </a:r>
          </a:p>
          <a:p>
            <a:pPr>
              <a:spcBef>
                <a:spcPts val="800"/>
              </a:spcBef>
            </a:pPr>
            <a:r>
              <a:rPr lang="en-US" sz="2400" dirty="0"/>
              <a:t>Conscientiousness</a:t>
            </a:r>
          </a:p>
          <a:p>
            <a:pPr>
              <a:spcBef>
                <a:spcPts val="800"/>
              </a:spcBef>
            </a:pPr>
            <a:r>
              <a:rPr lang="en-US" sz="2400" dirty="0"/>
              <a:t>Positive peer group</a:t>
            </a:r>
          </a:p>
          <a:p>
            <a:pPr>
              <a:spcBef>
                <a:spcPts val="800"/>
              </a:spcBef>
            </a:pPr>
            <a:r>
              <a:rPr lang="en-US" sz="2400" dirty="0"/>
              <a:t>Protecting the brain</a:t>
            </a:r>
          </a:p>
          <a:p>
            <a:pPr>
              <a:spcBef>
                <a:spcPts val="800"/>
              </a:spcBef>
            </a:pPr>
            <a:r>
              <a:rPr lang="en-US" sz="2400" dirty="0"/>
              <a:t>Clean environment</a:t>
            </a:r>
          </a:p>
          <a:p>
            <a:pPr>
              <a:spcBef>
                <a:spcPts val="800"/>
              </a:spcBef>
            </a:pPr>
            <a:r>
              <a:rPr lang="en-US" sz="2400" dirty="0"/>
              <a:t>Physical health</a:t>
            </a:r>
          </a:p>
          <a:p>
            <a:pPr>
              <a:spcBef>
                <a:spcPts val="800"/>
              </a:spcBef>
            </a:pPr>
            <a:r>
              <a:rPr lang="en-US" sz="2400" dirty="0"/>
              <a:t>Healthy weight</a:t>
            </a:r>
          </a:p>
          <a:p>
            <a:pPr>
              <a:spcBef>
                <a:spcPts val="800"/>
              </a:spcBef>
            </a:pPr>
            <a:r>
              <a:rPr lang="en-US" sz="2400" dirty="0"/>
              <a:t>8 hours of sleep</a:t>
            </a:r>
          </a:p>
        </p:txBody>
      </p:sp>
      <p:sp>
        <p:nvSpPr>
          <p:cNvPr id="4" name="Content Placeholder 3">
            <a:extLst>
              <a:ext uri="{FF2B5EF4-FFF2-40B4-BE49-F238E27FC236}">
                <a16:creationId xmlns:a16="http://schemas.microsoft.com/office/drawing/2014/main" id="{A15057A1-9A29-FB45-8677-64C5658CD578}"/>
              </a:ext>
            </a:extLst>
          </p:cNvPr>
          <p:cNvSpPr>
            <a:spLocks noGrp="1"/>
          </p:cNvSpPr>
          <p:nvPr>
            <p:ph sz="half" idx="2"/>
          </p:nvPr>
        </p:nvSpPr>
        <p:spPr>
          <a:xfrm>
            <a:off x="4634753" y="2341266"/>
            <a:ext cx="3767328" cy="3918857"/>
          </a:xfrm>
        </p:spPr>
        <p:txBody>
          <a:bodyPr>
            <a:noAutofit/>
          </a:bodyPr>
          <a:lstStyle/>
          <a:p>
            <a:pPr>
              <a:spcBef>
                <a:spcPts val="800"/>
              </a:spcBef>
            </a:pPr>
            <a:r>
              <a:rPr lang="en-US" sz="2400" dirty="0"/>
              <a:t>New learning</a:t>
            </a:r>
          </a:p>
          <a:p>
            <a:pPr>
              <a:spcBef>
                <a:spcPts val="800"/>
              </a:spcBef>
            </a:pPr>
            <a:r>
              <a:rPr lang="en-US" sz="2400" dirty="0"/>
              <a:t>Great diet</a:t>
            </a:r>
          </a:p>
          <a:p>
            <a:pPr>
              <a:spcBef>
                <a:spcPts val="800"/>
              </a:spcBef>
            </a:pPr>
            <a:r>
              <a:rPr lang="en-US" sz="2400" dirty="0"/>
              <a:t>Wise kcal spending</a:t>
            </a:r>
          </a:p>
          <a:p>
            <a:pPr>
              <a:spcBef>
                <a:spcPts val="800"/>
              </a:spcBef>
            </a:pPr>
            <a:r>
              <a:rPr lang="en-US" sz="2400" dirty="0"/>
              <a:t>Omega 3s</a:t>
            </a:r>
          </a:p>
          <a:p>
            <a:pPr>
              <a:spcBef>
                <a:spcPts val="800"/>
              </a:spcBef>
            </a:pPr>
            <a:r>
              <a:rPr lang="en-US" sz="2400" dirty="0"/>
              <a:t>Green tea</a:t>
            </a:r>
          </a:p>
          <a:p>
            <a:pPr>
              <a:spcBef>
                <a:spcPts val="800"/>
              </a:spcBef>
            </a:pPr>
            <a:r>
              <a:rPr lang="en-US" sz="2400" dirty="0"/>
              <a:t>Exercise</a:t>
            </a:r>
          </a:p>
          <a:p>
            <a:pPr>
              <a:spcBef>
                <a:spcPts val="800"/>
              </a:spcBef>
            </a:pPr>
            <a:r>
              <a:rPr lang="en-US" sz="2400" dirty="0"/>
              <a:t>Gratitude </a:t>
            </a:r>
          </a:p>
          <a:p>
            <a:pPr>
              <a:spcBef>
                <a:spcPts val="800"/>
              </a:spcBef>
            </a:pPr>
            <a:r>
              <a:rPr lang="en-US" sz="2400" dirty="0"/>
              <a:t>Stress management</a:t>
            </a:r>
          </a:p>
        </p:txBody>
      </p:sp>
    </p:spTree>
    <p:extLst>
      <p:ext uri="{BB962C8B-B14F-4D97-AF65-F5344CB8AC3E}">
        <p14:creationId xmlns:p14="http://schemas.microsoft.com/office/powerpoint/2010/main" val="10926529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4FF5ED-E6D2-DA44-8E1E-9CCC25D680AE}"/>
              </a:ext>
            </a:extLst>
          </p:cNvPr>
          <p:cNvSpPr>
            <a:spLocks noGrp="1"/>
          </p:cNvSpPr>
          <p:nvPr>
            <p:ph type="title"/>
          </p:nvPr>
        </p:nvSpPr>
        <p:spPr/>
        <p:txBody>
          <a:bodyPr/>
          <a:lstStyle/>
          <a:p>
            <a:r>
              <a:rPr lang="en-US" dirty="0"/>
              <a:t>NFL Player Results</a:t>
            </a:r>
          </a:p>
        </p:txBody>
      </p:sp>
      <p:pic>
        <p:nvPicPr>
          <p:cNvPr id="2050" name="Picture 2" descr="https://www.skipprichard.com/wp-content/uploads/2012/04/Slide4.jpg">
            <a:extLst>
              <a:ext uri="{FF2B5EF4-FFF2-40B4-BE49-F238E27FC236}">
                <a16:creationId xmlns:a16="http://schemas.microsoft.com/office/drawing/2014/main" id="{8E34389A-EF74-8B44-A4B8-24A8ADB67EE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38848" y="2308048"/>
            <a:ext cx="5526594" cy="41449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7174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Course Objectives</a:t>
            </a:r>
          </a:p>
        </p:txBody>
      </p:sp>
      <p:sp>
        <p:nvSpPr>
          <p:cNvPr id="4" name="Content Placeholder 3"/>
          <p:cNvSpPr>
            <a:spLocks noGrp="1"/>
          </p:cNvSpPr>
          <p:nvPr>
            <p:ph idx="1"/>
          </p:nvPr>
        </p:nvSpPr>
        <p:spPr>
          <a:xfrm>
            <a:off x="457200" y="2197100"/>
            <a:ext cx="8064500" cy="4178300"/>
          </a:xfrm>
        </p:spPr>
        <p:txBody>
          <a:bodyPr>
            <a:normAutofit fontScale="92500"/>
          </a:bodyPr>
          <a:lstStyle/>
          <a:p>
            <a:r>
              <a:rPr lang="en-US" sz="2400" b="1" dirty="0"/>
              <a:t>Participants will be able to</a:t>
            </a:r>
            <a:r>
              <a:rPr lang="en-US" sz="2400" dirty="0"/>
              <a:t>:</a:t>
            </a:r>
          </a:p>
          <a:p>
            <a:pPr lvl="1"/>
            <a:r>
              <a:rPr lang="en-US" sz="2400" dirty="0"/>
              <a:t>Discuss the relationship between the Standard American Diet and the Standard American Diseases.</a:t>
            </a:r>
          </a:p>
          <a:p>
            <a:pPr lvl="1"/>
            <a:r>
              <a:rPr lang="en-US" sz="2400" dirty="0"/>
              <a:t>Explain the difference between allergies and intolerances.</a:t>
            </a:r>
          </a:p>
          <a:p>
            <a:pPr lvl="1"/>
            <a:r>
              <a:rPr lang="en-US" sz="2400" dirty="0"/>
              <a:t>Discuss the relationship between food and inflammation.</a:t>
            </a:r>
          </a:p>
          <a:p>
            <a:pPr lvl="1"/>
            <a:r>
              <a:rPr lang="en-US" sz="2400" dirty="0"/>
              <a:t>Describe the relationship of a healthy diet to physical and/or mental performance.</a:t>
            </a:r>
          </a:p>
          <a:p>
            <a:pPr lvl="1"/>
            <a:r>
              <a:rPr lang="en-US" sz="2400" dirty="0"/>
              <a:t>Discuss the controversies involving genetically modified foods vs. non-genetically modified foods and organic vs. non-organic foods.</a:t>
            </a:r>
          </a:p>
        </p:txBody>
      </p:sp>
    </p:spTree>
    <p:extLst>
      <p:ext uri="{BB962C8B-B14F-4D97-AF65-F5344CB8AC3E}">
        <p14:creationId xmlns:p14="http://schemas.microsoft.com/office/powerpoint/2010/main" val="29358767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1BB6C-B4A8-F545-A713-E8281417B108}"/>
              </a:ext>
            </a:extLst>
          </p:cNvPr>
          <p:cNvSpPr>
            <a:spLocks noGrp="1"/>
          </p:cNvSpPr>
          <p:nvPr>
            <p:ph type="title"/>
          </p:nvPr>
        </p:nvSpPr>
        <p:spPr/>
        <p:txBody>
          <a:bodyPr/>
          <a:lstStyle/>
          <a:p>
            <a:r>
              <a:rPr lang="en-US" dirty="0"/>
              <a:t>Food and Cancer</a:t>
            </a:r>
            <a:br>
              <a:rPr lang="en-US" dirty="0"/>
            </a:br>
            <a:r>
              <a:rPr lang="en-US" dirty="0"/>
              <a:t>Joel Fuhrman, MD</a:t>
            </a:r>
          </a:p>
        </p:txBody>
      </p:sp>
      <p:sp>
        <p:nvSpPr>
          <p:cNvPr id="3" name="Content Placeholder 2">
            <a:extLst>
              <a:ext uri="{FF2B5EF4-FFF2-40B4-BE49-F238E27FC236}">
                <a16:creationId xmlns:a16="http://schemas.microsoft.com/office/drawing/2014/main" id="{5CC7C886-628D-B246-9A3F-2C87FA8366EA}"/>
              </a:ext>
            </a:extLst>
          </p:cNvPr>
          <p:cNvSpPr>
            <a:spLocks noGrp="1"/>
          </p:cNvSpPr>
          <p:nvPr>
            <p:ph sz="half" idx="1"/>
          </p:nvPr>
        </p:nvSpPr>
        <p:spPr>
          <a:xfrm>
            <a:off x="457201" y="2784475"/>
            <a:ext cx="4177552" cy="3252788"/>
          </a:xfrm>
        </p:spPr>
        <p:txBody>
          <a:bodyPr>
            <a:normAutofit/>
          </a:bodyPr>
          <a:lstStyle/>
          <a:p>
            <a:r>
              <a:rPr lang="en-US" sz="2400" dirty="0"/>
              <a:t>Refined foods are linked to:</a:t>
            </a:r>
          </a:p>
          <a:p>
            <a:pPr lvl="1"/>
            <a:r>
              <a:rPr lang="en-US" sz="2500" dirty="0"/>
              <a:t>Oral cavity cancer</a:t>
            </a:r>
          </a:p>
          <a:p>
            <a:pPr lvl="1"/>
            <a:r>
              <a:rPr lang="en-US" sz="2500" dirty="0"/>
              <a:t>Stomach cancer</a:t>
            </a:r>
          </a:p>
          <a:p>
            <a:pPr lvl="1"/>
            <a:r>
              <a:rPr lang="en-US" sz="2500" dirty="0"/>
              <a:t>Colorectal cancer </a:t>
            </a:r>
          </a:p>
          <a:p>
            <a:pPr lvl="1"/>
            <a:r>
              <a:rPr lang="en-US" sz="2500" dirty="0"/>
              <a:t>Intestinal cancer</a:t>
            </a:r>
          </a:p>
          <a:p>
            <a:pPr lvl="1"/>
            <a:r>
              <a:rPr lang="en-US" sz="2500" dirty="0"/>
              <a:t>Breast cancer</a:t>
            </a:r>
          </a:p>
        </p:txBody>
      </p:sp>
      <p:sp>
        <p:nvSpPr>
          <p:cNvPr id="4" name="Content Placeholder 3">
            <a:extLst>
              <a:ext uri="{FF2B5EF4-FFF2-40B4-BE49-F238E27FC236}">
                <a16:creationId xmlns:a16="http://schemas.microsoft.com/office/drawing/2014/main" id="{39F82ECB-2F22-A04A-859D-4EDA1F5F321D}"/>
              </a:ext>
            </a:extLst>
          </p:cNvPr>
          <p:cNvSpPr>
            <a:spLocks noGrp="1"/>
          </p:cNvSpPr>
          <p:nvPr>
            <p:ph sz="half" idx="2"/>
          </p:nvPr>
        </p:nvSpPr>
        <p:spPr>
          <a:xfrm>
            <a:off x="4533900" y="2920999"/>
            <a:ext cx="3975099" cy="3116263"/>
          </a:xfrm>
        </p:spPr>
        <p:txBody>
          <a:bodyPr/>
          <a:lstStyle/>
          <a:p>
            <a:endParaRPr lang="en-US" dirty="0"/>
          </a:p>
          <a:p>
            <a:pPr lvl="1"/>
            <a:r>
              <a:rPr lang="en-US" sz="2400" dirty="0"/>
              <a:t>Thyroid cancer</a:t>
            </a:r>
          </a:p>
          <a:p>
            <a:pPr lvl="1"/>
            <a:r>
              <a:rPr lang="en-US" sz="2400" dirty="0"/>
              <a:t>Respiratory tract cancer </a:t>
            </a:r>
          </a:p>
          <a:p>
            <a:pPr lvl="1"/>
            <a:r>
              <a:rPr lang="en-US" sz="2400" dirty="0"/>
              <a:t>Diabetes</a:t>
            </a:r>
          </a:p>
          <a:p>
            <a:pPr lvl="1"/>
            <a:r>
              <a:rPr lang="en-US" sz="2400" dirty="0"/>
              <a:t>Gallbladder disease</a:t>
            </a:r>
          </a:p>
          <a:p>
            <a:pPr lvl="1"/>
            <a:r>
              <a:rPr lang="en-US" sz="2400" dirty="0"/>
              <a:t>Heart disease</a:t>
            </a:r>
          </a:p>
        </p:txBody>
      </p:sp>
    </p:spTree>
    <p:extLst>
      <p:ext uri="{BB962C8B-B14F-4D97-AF65-F5344CB8AC3E}">
        <p14:creationId xmlns:p14="http://schemas.microsoft.com/office/powerpoint/2010/main" val="40612208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9C047-95BD-2D45-BA5D-B451067ABD7F}"/>
              </a:ext>
            </a:extLst>
          </p:cNvPr>
          <p:cNvSpPr>
            <a:spLocks noGrp="1"/>
          </p:cNvSpPr>
          <p:nvPr>
            <p:ph type="title"/>
          </p:nvPr>
        </p:nvSpPr>
        <p:spPr/>
        <p:txBody>
          <a:bodyPr/>
          <a:lstStyle/>
          <a:p>
            <a:r>
              <a:rPr lang="en-US" dirty="0"/>
              <a:t>Cancers and Consumption of Animal Products</a:t>
            </a:r>
          </a:p>
        </p:txBody>
      </p:sp>
      <p:sp>
        <p:nvSpPr>
          <p:cNvPr id="3" name="Content Placeholder 2">
            <a:extLst>
              <a:ext uri="{FF2B5EF4-FFF2-40B4-BE49-F238E27FC236}">
                <a16:creationId xmlns:a16="http://schemas.microsoft.com/office/drawing/2014/main" id="{B87A4FDB-A1C9-EC4E-9036-DE361756BA20}"/>
              </a:ext>
            </a:extLst>
          </p:cNvPr>
          <p:cNvSpPr>
            <a:spLocks noGrp="1"/>
          </p:cNvSpPr>
          <p:nvPr>
            <p:ph sz="half" idx="1"/>
          </p:nvPr>
        </p:nvSpPr>
        <p:spPr>
          <a:xfrm>
            <a:off x="740664" y="2540000"/>
            <a:ext cx="3767328" cy="3497263"/>
          </a:xfrm>
        </p:spPr>
        <p:txBody>
          <a:bodyPr/>
          <a:lstStyle/>
          <a:p>
            <a:pPr>
              <a:spcBef>
                <a:spcPts val="800"/>
              </a:spcBef>
            </a:pPr>
            <a:r>
              <a:rPr lang="en-US" sz="2200" dirty="0"/>
              <a:t>Bladder cancer</a:t>
            </a:r>
          </a:p>
          <a:p>
            <a:pPr>
              <a:spcBef>
                <a:spcPts val="800"/>
              </a:spcBef>
            </a:pPr>
            <a:r>
              <a:rPr lang="en-US" sz="2200" dirty="0"/>
              <a:t>Brain cancer</a:t>
            </a:r>
          </a:p>
          <a:p>
            <a:pPr>
              <a:spcBef>
                <a:spcPts val="800"/>
              </a:spcBef>
            </a:pPr>
            <a:r>
              <a:rPr lang="en-US" sz="2200" dirty="0"/>
              <a:t>Breast cancer</a:t>
            </a:r>
          </a:p>
          <a:p>
            <a:pPr>
              <a:spcBef>
                <a:spcPts val="800"/>
              </a:spcBef>
            </a:pPr>
            <a:r>
              <a:rPr lang="en-US" sz="2200" dirty="0"/>
              <a:t>Colon cancer</a:t>
            </a:r>
          </a:p>
          <a:p>
            <a:pPr>
              <a:spcBef>
                <a:spcPts val="800"/>
              </a:spcBef>
            </a:pPr>
            <a:r>
              <a:rPr lang="en-US" sz="2200" dirty="0"/>
              <a:t>Endometrial cancer</a:t>
            </a:r>
          </a:p>
          <a:p>
            <a:pPr>
              <a:spcBef>
                <a:spcPts val="800"/>
              </a:spcBef>
            </a:pPr>
            <a:r>
              <a:rPr lang="en-US" sz="2200" dirty="0"/>
              <a:t>Intestinal cancer</a:t>
            </a:r>
          </a:p>
          <a:p>
            <a:pPr>
              <a:spcBef>
                <a:spcPts val="800"/>
              </a:spcBef>
            </a:pPr>
            <a:r>
              <a:rPr lang="en-US" sz="2200" dirty="0"/>
              <a:t>Kidney cancer</a:t>
            </a:r>
          </a:p>
          <a:p>
            <a:pPr>
              <a:spcBef>
                <a:spcPts val="800"/>
              </a:spcBef>
            </a:pPr>
            <a:r>
              <a:rPr lang="en-US" sz="2200" dirty="0"/>
              <a:t>Leukemia</a:t>
            </a:r>
          </a:p>
          <a:p>
            <a:pPr marL="0" indent="0">
              <a:spcBef>
                <a:spcPts val="800"/>
              </a:spcBef>
              <a:buNone/>
            </a:pPr>
            <a:endParaRPr lang="en-US" dirty="0"/>
          </a:p>
          <a:p>
            <a:endParaRPr lang="en-US" dirty="0"/>
          </a:p>
        </p:txBody>
      </p:sp>
      <p:sp>
        <p:nvSpPr>
          <p:cNvPr id="4" name="Content Placeholder 3">
            <a:extLst>
              <a:ext uri="{FF2B5EF4-FFF2-40B4-BE49-F238E27FC236}">
                <a16:creationId xmlns:a16="http://schemas.microsoft.com/office/drawing/2014/main" id="{ECFFCD84-99A1-1349-A056-3375457CC6E2}"/>
              </a:ext>
            </a:extLst>
          </p:cNvPr>
          <p:cNvSpPr>
            <a:spLocks noGrp="1"/>
          </p:cNvSpPr>
          <p:nvPr>
            <p:ph sz="half" idx="2"/>
          </p:nvPr>
        </p:nvSpPr>
        <p:spPr>
          <a:xfrm>
            <a:off x="4634753" y="2540000"/>
            <a:ext cx="3767328" cy="3497263"/>
          </a:xfrm>
        </p:spPr>
        <p:txBody>
          <a:bodyPr>
            <a:normAutofit/>
          </a:bodyPr>
          <a:lstStyle/>
          <a:p>
            <a:pPr>
              <a:spcBef>
                <a:spcPts val="800"/>
              </a:spcBef>
            </a:pPr>
            <a:r>
              <a:rPr lang="en-US" sz="2200" dirty="0"/>
              <a:t>Lung cancer</a:t>
            </a:r>
          </a:p>
          <a:p>
            <a:pPr>
              <a:spcBef>
                <a:spcPts val="800"/>
              </a:spcBef>
            </a:pPr>
            <a:r>
              <a:rPr lang="en-US" sz="2200" dirty="0"/>
              <a:t>Lymphoma</a:t>
            </a:r>
          </a:p>
          <a:p>
            <a:pPr>
              <a:spcBef>
                <a:spcPts val="800"/>
              </a:spcBef>
            </a:pPr>
            <a:r>
              <a:rPr lang="en-US" sz="2200" dirty="0"/>
              <a:t>Oropharyngeal cancer</a:t>
            </a:r>
          </a:p>
          <a:p>
            <a:pPr>
              <a:spcBef>
                <a:spcPts val="800"/>
              </a:spcBef>
            </a:pPr>
            <a:r>
              <a:rPr lang="en-US" sz="2200" dirty="0"/>
              <a:t>Ovarian cancer </a:t>
            </a:r>
          </a:p>
          <a:p>
            <a:pPr>
              <a:spcBef>
                <a:spcPts val="800"/>
              </a:spcBef>
            </a:pPr>
            <a:r>
              <a:rPr lang="en-US" sz="2200" dirty="0"/>
              <a:t>Pancreatic cancer</a:t>
            </a:r>
          </a:p>
          <a:p>
            <a:pPr>
              <a:spcBef>
                <a:spcPts val="800"/>
              </a:spcBef>
            </a:pPr>
            <a:r>
              <a:rPr lang="en-US" sz="2200" dirty="0"/>
              <a:t>Prostate cancer</a:t>
            </a:r>
          </a:p>
          <a:p>
            <a:pPr>
              <a:spcBef>
                <a:spcPts val="800"/>
              </a:spcBef>
            </a:pPr>
            <a:r>
              <a:rPr lang="en-US" sz="2200" dirty="0"/>
              <a:t>Skin cancer</a:t>
            </a:r>
          </a:p>
          <a:p>
            <a:pPr>
              <a:spcBef>
                <a:spcPts val="800"/>
              </a:spcBef>
            </a:pPr>
            <a:r>
              <a:rPr lang="en-US" sz="2200" dirty="0"/>
              <a:t>Stomach cancer</a:t>
            </a:r>
          </a:p>
          <a:p>
            <a:pPr>
              <a:spcBef>
                <a:spcPts val="800"/>
              </a:spcBef>
            </a:pPr>
            <a:endParaRPr lang="en-US" sz="2000" dirty="0"/>
          </a:p>
        </p:txBody>
      </p:sp>
    </p:spTree>
    <p:extLst>
      <p:ext uri="{BB962C8B-B14F-4D97-AF65-F5344CB8AC3E}">
        <p14:creationId xmlns:p14="http://schemas.microsoft.com/office/powerpoint/2010/main" val="29976910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51425" y="381001"/>
            <a:ext cx="3635376" cy="2209800"/>
          </a:xfrm>
        </p:spPr>
        <p:txBody>
          <a:bodyPr/>
          <a:lstStyle/>
          <a:p>
            <a:r>
              <a:rPr lang="en-US" b="1" dirty="0"/>
              <a:t>WHAT IS ON YOUR PLATE?</a:t>
            </a:r>
          </a:p>
        </p:txBody>
      </p:sp>
      <p:sp>
        <p:nvSpPr>
          <p:cNvPr id="6" name="Text Placeholder 5"/>
          <p:cNvSpPr>
            <a:spLocks noGrp="1"/>
          </p:cNvSpPr>
          <p:nvPr>
            <p:ph type="body" sz="half" idx="2"/>
          </p:nvPr>
        </p:nvSpPr>
        <p:spPr/>
        <p:txBody>
          <a:bodyPr>
            <a:normAutofit/>
          </a:bodyPr>
          <a:lstStyle/>
          <a:p>
            <a:r>
              <a:rPr lang="en-US" sz="3200" b="1" dirty="0"/>
              <a:t>PART IV  </a:t>
            </a:r>
          </a:p>
          <a:p>
            <a:r>
              <a:rPr lang="en-US" sz="3200" b="1" dirty="0"/>
              <a:t>THE FINAL CHAPTER</a:t>
            </a:r>
          </a:p>
        </p:txBody>
      </p:sp>
      <p:pic>
        <p:nvPicPr>
          <p:cNvPr id="9" name="Picture Placeholder 8" descr="j0182665.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583" r="16583"/>
          <a:stretch>
            <a:fillRect/>
          </a:stretch>
        </p:blipFill>
        <p:spPr/>
      </p:pic>
    </p:spTree>
    <p:extLst>
      <p:ext uri="{BB962C8B-B14F-4D97-AF65-F5344CB8AC3E}">
        <p14:creationId xmlns:p14="http://schemas.microsoft.com/office/powerpoint/2010/main" val="33123541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D3F19-84DC-AD4E-9560-9540AB610CCE}"/>
              </a:ext>
            </a:extLst>
          </p:cNvPr>
          <p:cNvSpPr>
            <a:spLocks noGrp="1"/>
          </p:cNvSpPr>
          <p:nvPr>
            <p:ph type="title"/>
          </p:nvPr>
        </p:nvSpPr>
        <p:spPr/>
        <p:txBody>
          <a:bodyPr/>
          <a:lstStyle/>
          <a:p>
            <a:r>
              <a:rPr lang="en-US" dirty="0"/>
              <a:t>How can we help our patients become more health savvy?</a:t>
            </a:r>
          </a:p>
        </p:txBody>
      </p:sp>
      <p:sp>
        <p:nvSpPr>
          <p:cNvPr id="3" name="Content Placeholder 2">
            <a:extLst>
              <a:ext uri="{FF2B5EF4-FFF2-40B4-BE49-F238E27FC236}">
                <a16:creationId xmlns:a16="http://schemas.microsoft.com/office/drawing/2014/main" id="{F8C6B851-3228-FC41-A726-D950BAB4887B}"/>
              </a:ext>
            </a:extLst>
          </p:cNvPr>
          <p:cNvSpPr>
            <a:spLocks noGrp="1"/>
          </p:cNvSpPr>
          <p:nvPr>
            <p:ph idx="1"/>
          </p:nvPr>
        </p:nvSpPr>
        <p:spPr>
          <a:xfrm>
            <a:off x="739775" y="2479250"/>
            <a:ext cx="7662864" cy="3558014"/>
          </a:xfrm>
        </p:spPr>
        <p:txBody>
          <a:bodyPr>
            <a:normAutofit/>
          </a:bodyPr>
          <a:lstStyle/>
          <a:p>
            <a:r>
              <a:rPr lang="en-US" dirty="0"/>
              <a:t>Consider IIN Healthy Plate and healthier food choices.</a:t>
            </a:r>
          </a:p>
          <a:p>
            <a:r>
              <a:rPr lang="en-US" dirty="0"/>
              <a:t>Encourage physical activity.</a:t>
            </a:r>
          </a:p>
          <a:p>
            <a:r>
              <a:rPr lang="en-US" dirty="0"/>
              <a:t>Be a resource – books, web-sites, health coaches, nutritionists, dieticians, etc.</a:t>
            </a:r>
          </a:p>
          <a:p>
            <a:r>
              <a:rPr lang="en-US" dirty="0"/>
              <a:t>Generate awareness that healthy changes in can make a big difference in health, energy and overall quality of life.</a:t>
            </a:r>
          </a:p>
          <a:p>
            <a:r>
              <a:rPr lang="en-US" dirty="0"/>
              <a:t>Encourage reduction or elimination of caffeine and sugar</a:t>
            </a:r>
          </a:p>
          <a:p>
            <a:endParaRPr lang="en-US" dirty="0"/>
          </a:p>
        </p:txBody>
      </p:sp>
    </p:spTree>
    <p:extLst>
      <p:ext uri="{BB962C8B-B14F-4D97-AF65-F5344CB8AC3E}">
        <p14:creationId xmlns:p14="http://schemas.microsoft.com/office/powerpoint/2010/main" val="394390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CD3867-74D9-1E45-8D57-9DF1DE7459F1}"/>
              </a:ext>
            </a:extLst>
          </p:cNvPr>
          <p:cNvSpPr>
            <a:spLocks noGrp="1"/>
          </p:cNvSpPr>
          <p:nvPr>
            <p:ph type="title"/>
          </p:nvPr>
        </p:nvSpPr>
        <p:spPr/>
        <p:txBody>
          <a:bodyPr/>
          <a:lstStyle/>
          <a:p>
            <a:r>
              <a:rPr lang="en-US" dirty="0"/>
              <a:t>Barriers</a:t>
            </a:r>
          </a:p>
        </p:txBody>
      </p:sp>
      <p:sp>
        <p:nvSpPr>
          <p:cNvPr id="6" name="Content Placeholder 5">
            <a:extLst>
              <a:ext uri="{FF2B5EF4-FFF2-40B4-BE49-F238E27FC236}">
                <a16:creationId xmlns:a16="http://schemas.microsoft.com/office/drawing/2014/main" id="{94EF4918-1FDD-0943-9631-2E0AF3CFE672}"/>
              </a:ext>
            </a:extLst>
          </p:cNvPr>
          <p:cNvSpPr>
            <a:spLocks noGrp="1"/>
          </p:cNvSpPr>
          <p:nvPr>
            <p:ph idx="1"/>
          </p:nvPr>
        </p:nvSpPr>
        <p:spPr>
          <a:xfrm>
            <a:off x="457200" y="2400300"/>
            <a:ext cx="8128000" cy="3975100"/>
          </a:xfrm>
        </p:spPr>
        <p:txBody>
          <a:bodyPr>
            <a:normAutofit/>
          </a:bodyPr>
          <a:lstStyle/>
          <a:p>
            <a:pPr>
              <a:spcBef>
                <a:spcPts val="1400"/>
              </a:spcBef>
            </a:pPr>
            <a:r>
              <a:rPr lang="en-US" dirty="0"/>
              <a:t>People do not know they can achieve better health.</a:t>
            </a:r>
          </a:p>
          <a:p>
            <a:pPr>
              <a:spcBef>
                <a:spcPts val="1400"/>
              </a:spcBef>
            </a:pPr>
            <a:r>
              <a:rPr lang="en-US" dirty="0"/>
              <a:t>People do not know how or where to start.</a:t>
            </a:r>
          </a:p>
          <a:p>
            <a:pPr>
              <a:spcBef>
                <a:spcPts val="1400"/>
              </a:spcBef>
            </a:pPr>
            <a:r>
              <a:rPr lang="en-US" dirty="0"/>
              <a:t>Too much faulty information about diet, exercise and healthy lifestyles.</a:t>
            </a:r>
          </a:p>
          <a:p>
            <a:pPr>
              <a:spcBef>
                <a:spcPts val="1400"/>
              </a:spcBef>
            </a:pPr>
            <a:r>
              <a:rPr lang="en-US" dirty="0"/>
              <a:t>Financial limitations – eating healthier </a:t>
            </a:r>
            <a:r>
              <a:rPr lang="en-US" b="1" i="1" dirty="0"/>
              <a:t>is</a:t>
            </a:r>
            <a:r>
              <a:rPr lang="en-US" dirty="0"/>
              <a:t> more expensive</a:t>
            </a:r>
          </a:p>
          <a:p>
            <a:pPr>
              <a:spcBef>
                <a:spcPts val="1400"/>
              </a:spcBef>
            </a:pPr>
            <a:r>
              <a:rPr lang="en-US" dirty="0"/>
              <a:t>Health practitioner guidelines geared toward medications instead of diet and lifestyle changes.</a:t>
            </a:r>
          </a:p>
          <a:p>
            <a:pPr>
              <a:spcBef>
                <a:spcPts val="1400"/>
              </a:spcBef>
            </a:pPr>
            <a:r>
              <a:rPr lang="en-US" dirty="0"/>
              <a:t>Food, drug and alcohol addiction.</a:t>
            </a:r>
          </a:p>
        </p:txBody>
      </p:sp>
    </p:spTree>
    <p:extLst>
      <p:ext uri="{BB962C8B-B14F-4D97-AF65-F5344CB8AC3E}">
        <p14:creationId xmlns:p14="http://schemas.microsoft.com/office/powerpoint/2010/main" val="149137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33703-B756-6B4B-A42A-333EB5B79B58}"/>
              </a:ext>
            </a:extLst>
          </p:cNvPr>
          <p:cNvSpPr>
            <a:spLocks noGrp="1"/>
          </p:cNvSpPr>
          <p:nvPr>
            <p:ph type="title"/>
          </p:nvPr>
        </p:nvSpPr>
        <p:spPr/>
        <p:txBody>
          <a:bodyPr/>
          <a:lstStyle/>
          <a:p>
            <a:r>
              <a:rPr lang="en-US" dirty="0"/>
              <a:t>Cooking Healthy</a:t>
            </a:r>
          </a:p>
        </p:txBody>
      </p:sp>
      <p:sp>
        <p:nvSpPr>
          <p:cNvPr id="3" name="Content Placeholder 2">
            <a:extLst>
              <a:ext uri="{FF2B5EF4-FFF2-40B4-BE49-F238E27FC236}">
                <a16:creationId xmlns:a16="http://schemas.microsoft.com/office/drawing/2014/main" id="{1293B845-BBEF-D14E-921A-4A9424BACEED}"/>
              </a:ext>
            </a:extLst>
          </p:cNvPr>
          <p:cNvSpPr>
            <a:spLocks noGrp="1"/>
          </p:cNvSpPr>
          <p:nvPr>
            <p:ph idx="1"/>
          </p:nvPr>
        </p:nvSpPr>
        <p:spPr>
          <a:xfrm>
            <a:off x="386498" y="2413262"/>
            <a:ext cx="8300301" cy="4006392"/>
          </a:xfrm>
        </p:spPr>
        <p:txBody>
          <a:bodyPr>
            <a:normAutofit fontScale="92500" lnSpcReduction="10000"/>
          </a:bodyPr>
          <a:lstStyle/>
          <a:p>
            <a:pPr>
              <a:spcBef>
                <a:spcPts val="1400"/>
              </a:spcBef>
            </a:pPr>
            <a:r>
              <a:rPr lang="en-US" b="1" dirty="0"/>
              <a:t>FRESH</a:t>
            </a:r>
            <a:r>
              <a:rPr lang="en-US" dirty="0"/>
              <a:t> is best</a:t>
            </a:r>
          </a:p>
          <a:p>
            <a:pPr>
              <a:spcBef>
                <a:spcPts val="1400"/>
              </a:spcBef>
            </a:pPr>
            <a:r>
              <a:rPr lang="en-US" b="1" dirty="0"/>
              <a:t>BUYING LOCAL </a:t>
            </a:r>
            <a:r>
              <a:rPr lang="en-US" dirty="0"/>
              <a:t>is even better</a:t>
            </a:r>
          </a:p>
          <a:p>
            <a:pPr>
              <a:spcBef>
                <a:spcPts val="1400"/>
              </a:spcBef>
            </a:pPr>
            <a:r>
              <a:rPr lang="en-US" b="1" dirty="0"/>
              <a:t>ORGANIC</a:t>
            </a:r>
            <a:r>
              <a:rPr lang="en-US" dirty="0"/>
              <a:t> is much better</a:t>
            </a:r>
          </a:p>
          <a:p>
            <a:pPr>
              <a:spcBef>
                <a:spcPts val="1400"/>
              </a:spcBef>
            </a:pPr>
            <a:r>
              <a:rPr lang="en-US" dirty="0"/>
              <a:t>Commercial produce is OK</a:t>
            </a:r>
          </a:p>
          <a:p>
            <a:pPr>
              <a:spcBef>
                <a:spcPts val="1400"/>
              </a:spcBef>
            </a:pPr>
            <a:r>
              <a:rPr lang="en-US" dirty="0"/>
              <a:t>Canned and frozen are also OK</a:t>
            </a:r>
          </a:p>
          <a:p>
            <a:pPr>
              <a:spcBef>
                <a:spcPts val="1400"/>
              </a:spcBef>
            </a:pPr>
            <a:r>
              <a:rPr lang="en-US" dirty="0"/>
              <a:t>Pasture raised and grass fed is best for animal products</a:t>
            </a:r>
          </a:p>
          <a:p>
            <a:pPr>
              <a:spcBef>
                <a:spcPts val="1400"/>
              </a:spcBef>
            </a:pPr>
            <a:r>
              <a:rPr lang="en-US" dirty="0"/>
              <a:t>NON GMO is best </a:t>
            </a:r>
          </a:p>
          <a:p>
            <a:pPr>
              <a:spcBef>
                <a:spcPts val="1400"/>
              </a:spcBef>
            </a:pPr>
            <a:r>
              <a:rPr lang="en-US" dirty="0"/>
              <a:t>Keep it Simple</a:t>
            </a:r>
          </a:p>
          <a:p>
            <a:pPr>
              <a:spcBef>
                <a:spcPts val="1400"/>
              </a:spcBef>
            </a:pPr>
            <a:r>
              <a:rPr lang="en-US" dirty="0"/>
              <a:t>Buy whole grains – </a:t>
            </a:r>
            <a:r>
              <a:rPr lang="en-US" sz="1900" dirty="0"/>
              <a:t>quinoa, amaranth, barley, whole oats, brown rice, etc.</a:t>
            </a:r>
          </a:p>
        </p:txBody>
      </p:sp>
    </p:spTree>
    <p:extLst>
      <p:ext uri="{BB962C8B-B14F-4D97-AF65-F5344CB8AC3E}">
        <p14:creationId xmlns:p14="http://schemas.microsoft.com/office/powerpoint/2010/main" val="136995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1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A811CA-BAAC-6143-A01C-6EE46F251DA4}"/>
              </a:ext>
            </a:extLst>
          </p:cNvPr>
          <p:cNvSpPr>
            <a:spLocks noGrp="1"/>
          </p:cNvSpPr>
          <p:nvPr>
            <p:ph type="title"/>
          </p:nvPr>
        </p:nvSpPr>
        <p:spPr/>
        <p:txBody>
          <a:bodyPr/>
          <a:lstStyle/>
          <a:p>
            <a:r>
              <a:rPr lang="en-US" dirty="0"/>
              <a:t>Dr. Fuhrman’s Questions</a:t>
            </a:r>
            <a:br>
              <a:rPr lang="en-US" dirty="0"/>
            </a:br>
            <a:r>
              <a:rPr lang="en-US" u="sng" dirty="0"/>
              <a:t>EAT TO LIVE</a:t>
            </a:r>
          </a:p>
        </p:txBody>
      </p:sp>
      <p:sp>
        <p:nvSpPr>
          <p:cNvPr id="6" name="Content Placeholder 5">
            <a:extLst>
              <a:ext uri="{FF2B5EF4-FFF2-40B4-BE49-F238E27FC236}">
                <a16:creationId xmlns:a16="http://schemas.microsoft.com/office/drawing/2014/main" id="{8AB41E47-D718-B245-B2AB-661754A88E91}"/>
              </a:ext>
            </a:extLst>
          </p:cNvPr>
          <p:cNvSpPr>
            <a:spLocks noGrp="1"/>
          </p:cNvSpPr>
          <p:nvPr>
            <p:ph idx="1"/>
          </p:nvPr>
        </p:nvSpPr>
        <p:spPr>
          <a:xfrm>
            <a:off x="739775" y="2527300"/>
            <a:ext cx="7662864" cy="3670300"/>
          </a:xfrm>
        </p:spPr>
        <p:txBody>
          <a:bodyPr/>
          <a:lstStyle/>
          <a:p>
            <a:r>
              <a:rPr lang="en-US" sz="2800" dirty="0"/>
              <a:t>What if all Americans:</a:t>
            </a:r>
          </a:p>
          <a:p>
            <a:pPr lvl="1"/>
            <a:r>
              <a:rPr lang="en-US" sz="2200" dirty="0"/>
              <a:t>Ate a large bowl of green salad daily</a:t>
            </a:r>
          </a:p>
          <a:p>
            <a:pPr lvl="1"/>
            <a:r>
              <a:rPr lang="en-US" sz="2200" dirty="0"/>
              <a:t>Had a large serving of steamed greens daily</a:t>
            </a:r>
          </a:p>
          <a:p>
            <a:pPr lvl="1"/>
            <a:r>
              <a:rPr lang="en-US" sz="2200" dirty="0"/>
              <a:t>Ate a cup of beans daily</a:t>
            </a:r>
          </a:p>
          <a:p>
            <a:pPr lvl="1"/>
            <a:r>
              <a:rPr lang="en-US" sz="2200" dirty="0"/>
              <a:t>Had at least an ounce of raw seeds and nuts daily</a:t>
            </a:r>
          </a:p>
          <a:p>
            <a:pPr lvl="1"/>
            <a:r>
              <a:rPr lang="en-US" sz="2200" dirty="0"/>
              <a:t>Ate at least three fresh fruits daily</a:t>
            </a:r>
          </a:p>
          <a:p>
            <a:pPr lvl="1"/>
            <a:r>
              <a:rPr lang="en-US" sz="2200" dirty="0"/>
              <a:t>Had some tomatoes, peppers, onions, mushrooms, herbs and garlic daily</a:t>
            </a:r>
          </a:p>
          <a:p>
            <a:pPr lvl="1"/>
            <a:endParaRPr lang="en-US" dirty="0"/>
          </a:p>
        </p:txBody>
      </p:sp>
    </p:spTree>
    <p:extLst>
      <p:ext uri="{BB962C8B-B14F-4D97-AF65-F5344CB8AC3E}">
        <p14:creationId xmlns:p14="http://schemas.microsoft.com/office/powerpoint/2010/main" val="272042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8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8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8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8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8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800" fill="hold"/>
                                        <p:tgtEl>
                                          <p:spTgt spid="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8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800" fill="hold"/>
                                        <p:tgtEl>
                                          <p:spTgt spid="6">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 calcmode="lin" valueType="num">
                                      <p:cBhvr additive="base">
                                        <p:cTn id="23" dur="8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4" dur="800" fill="hold"/>
                                        <p:tgtEl>
                                          <p:spTgt spid="6">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 calcmode="lin" valueType="num">
                                      <p:cBhvr additive="base">
                                        <p:cTn id="27" dur="8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8" dur="8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359C52-4E88-674A-B452-578A0B2C0945}"/>
              </a:ext>
            </a:extLst>
          </p:cNvPr>
          <p:cNvSpPr>
            <a:spLocks noGrp="1"/>
          </p:cNvSpPr>
          <p:nvPr>
            <p:ph type="title"/>
          </p:nvPr>
        </p:nvSpPr>
        <p:spPr>
          <a:xfrm>
            <a:off x="457200" y="345141"/>
            <a:ext cx="8229600" cy="1143000"/>
          </a:xfrm>
        </p:spPr>
        <p:txBody>
          <a:bodyPr/>
          <a:lstStyle/>
          <a:p>
            <a:r>
              <a:rPr lang="en-US" dirty="0"/>
              <a:t>Case Study:  EM July 2008</a:t>
            </a:r>
            <a:br>
              <a:rPr lang="en-US" dirty="0"/>
            </a:br>
            <a:r>
              <a:rPr lang="en-US" dirty="0"/>
              <a:t>Joel Fuhrman, MD</a:t>
            </a:r>
          </a:p>
        </p:txBody>
      </p:sp>
      <p:sp>
        <p:nvSpPr>
          <p:cNvPr id="6" name="Content Placeholder 5">
            <a:extLst>
              <a:ext uri="{FF2B5EF4-FFF2-40B4-BE49-F238E27FC236}">
                <a16:creationId xmlns:a16="http://schemas.microsoft.com/office/drawing/2014/main" id="{8B56F984-DAD2-E54D-8207-238EEF604BE9}"/>
              </a:ext>
            </a:extLst>
          </p:cNvPr>
          <p:cNvSpPr>
            <a:spLocks noGrp="1"/>
          </p:cNvSpPr>
          <p:nvPr>
            <p:ph idx="1"/>
          </p:nvPr>
        </p:nvSpPr>
        <p:spPr>
          <a:xfrm>
            <a:off x="739775" y="2273299"/>
            <a:ext cx="7662864" cy="4239559"/>
          </a:xfrm>
        </p:spPr>
        <p:txBody>
          <a:bodyPr>
            <a:noAutofit/>
          </a:bodyPr>
          <a:lstStyle/>
          <a:p>
            <a:pPr>
              <a:spcBef>
                <a:spcPts val="800"/>
              </a:spcBef>
            </a:pPr>
            <a:r>
              <a:rPr lang="en-US" sz="2800" dirty="0"/>
              <a:t>300 lbs.</a:t>
            </a:r>
          </a:p>
          <a:p>
            <a:pPr>
              <a:spcBef>
                <a:spcPts val="800"/>
              </a:spcBef>
            </a:pPr>
            <a:r>
              <a:rPr lang="en-US" sz="2800" dirty="0"/>
              <a:t>Had quadruple bypass</a:t>
            </a:r>
          </a:p>
          <a:p>
            <a:pPr>
              <a:spcBef>
                <a:spcPts val="800"/>
              </a:spcBef>
            </a:pPr>
            <a:r>
              <a:rPr lang="en-US" sz="2800" dirty="0"/>
              <a:t>BP was 161/110 on meds</a:t>
            </a:r>
          </a:p>
          <a:p>
            <a:pPr>
              <a:spcBef>
                <a:spcPts val="800"/>
              </a:spcBef>
            </a:pPr>
            <a:r>
              <a:rPr lang="en-US" sz="2800" dirty="0"/>
              <a:t>Waist was 58”</a:t>
            </a:r>
          </a:p>
          <a:p>
            <a:pPr>
              <a:spcBef>
                <a:spcPts val="800"/>
              </a:spcBef>
            </a:pPr>
            <a:r>
              <a:rPr lang="en-US" sz="2800" dirty="0"/>
              <a:t>Total cholesterol 228 on meds</a:t>
            </a:r>
          </a:p>
          <a:p>
            <a:pPr>
              <a:spcBef>
                <a:spcPts val="800"/>
              </a:spcBef>
            </a:pPr>
            <a:r>
              <a:rPr lang="en-US" sz="2800" dirty="0"/>
              <a:t>BMI 41.5 </a:t>
            </a:r>
          </a:p>
          <a:p>
            <a:pPr>
              <a:spcBef>
                <a:spcPts val="800"/>
              </a:spcBef>
            </a:pPr>
            <a:r>
              <a:rPr lang="en-US" sz="2800" dirty="0"/>
              <a:t>Triglycerides 312</a:t>
            </a:r>
          </a:p>
          <a:p>
            <a:pPr>
              <a:spcBef>
                <a:spcPts val="800"/>
              </a:spcBef>
            </a:pPr>
            <a:r>
              <a:rPr lang="en-US" sz="2800" dirty="0"/>
              <a:t>LDL 148</a:t>
            </a:r>
          </a:p>
        </p:txBody>
      </p:sp>
    </p:spTree>
    <p:extLst>
      <p:ext uri="{BB962C8B-B14F-4D97-AF65-F5344CB8AC3E}">
        <p14:creationId xmlns:p14="http://schemas.microsoft.com/office/powerpoint/2010/main" val="19801630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5837F7-D49B-224F-8C8C-23AD82FBB9D5}"/>
              </a:ext>
            </a:extLst>
          </p:cNvPr>
          <p:cNvSpPr>
            <a:spLocks noGrp="1"/>
          </p:cNvSpPr>
          <p:nvPr>
            <p:ph type="title"/>
          </p:nvPr>
        </p:nvSpPr>
        <p:spPr/>
        <p:txBody>
          <a:bodyPr/>
          <a:lstStyle/>
          <a:p>
            <a:r>
              <a:rPr lang="en-US" dirty="0"/>
              <a:t>2008 - 2009</a:t>
            </a:r>
          </a:p>
        </p:txBody>
      </p:sp>
      <p:sp>
        <p:nvSpPr>
          <p:cNvPr id="5" name="Content Placeholder 4">
            <a:extLst>
              <a:ext uri="{FF2B5EF4-FFF2-40B4-BE49-F238E27FC236}">
                <a16:creationId xmlns:a16="http://schemas.microsoft.com/office/drawing/2014/main" id="{47A9B082-BC44-1A4E-86A7-B94F481EBF30}"/>
              </a:ext>
            </a:extLst>
          </p:cNvPr>
          <p:cNvSpPr>
            <a:spLocks noGrp="1"/>
          </p:cNvSpPr>
          <p:nvPr>
            <p:ph sz="half" idx="1"/>
          </p:nvPr>
        </p:nvSpPr>
        <p:spPr>
          <a:xfrm>
            <a:off x="740664" y="2336800"/>
            <a:ext cx="3767328" cy="3911600"/>
          </a:xfrm>
        </p:spPr>
        <p:txBody>
          <a:bodyPr>
            <a:normAutofit lnSpcReduction="10000"/>
          </a:bodyPr>
          <a:lstStyle/>
          <a:p>
            <a:pPr marL="0" indent="0">
              <a:spcBef>
                <a:spcPts val="800"/>
              </a:spcBef>
              <a:buNone/>
            </a:pPr>
            <a:r>
              <a:rPr lang="en-US" sz="2600" b="1" dirty="0"/>
              <a:t>2008</a:t>
            </a:r>
          </a:p>
          <a:p>
            <a:pPr>
              <a:spcBef>
                <a:spcPts val="800"/>
              </a:spcBef>
            </a:pPr>
            <a:r>
              <a:rPr lang="en-US" sz="2400" dirty="0"/>
              <a:t>300 lbs.</a:t>
            </a:r>
          </a:p>
          <a:p>
            <a:pPr>
              <a:spcBef>
                <a:spcPts val="800"/>
              </a:spcBef>
            </a:pPr>
            <a:r>
              <a:rPr lang="en-US" sz="2400"/>
              <a:t>BP </a:t>
            </a:r>
            <a:r>
              <a:rPr lang="en-US" sz="2400" dirty="0"/>
              <a:t>161/110 on meds</a:t>
            </a:r>
          </a:p>
          <a:p>
            <a:pPr>
              <a:spcBef>
                <a:spcPts val="800"/>
              </a:spcBef>
            </a:pPr>
            <a:r>
              <a:rPr lang="en-US" sz="2400" dirty="0"/>
              <a:t>Waist 58”</a:t>
            </a:r>
          </a:p>
          <a:p>
            <a:pPr>
              <a:spcBef>
                <a:spcPts val="800"/>
              </a:spcBef>
            </a:pPr>
            <a:r>
              <a:rPr lang="en-US" sz="2400" dirty="0"/>
              <a:t>Total cholesterol 228 on meds</a:t>
            </a:r>
          </a:p>
          <a:p>
            <a:pPr>
              <a:spcBef>
                <a:spcPts val="800"/>
              </a:spcBef>
            </a:pPr>
            <a:r>
              <a:rPr lang="en-US" sz="2400" dirty="0"/>
              <a:t>BMI 41.5 </a:t>
            </a:r>
          </a:p>
          <a:p>
            <a:pPr>
              <a:spcBef>
                <a:spcPts val="800"/>
              </a:spcBef>
            </a:pPr>
            <a:r>
              <a:rPr lang="en-US" sz="2400" dirty="0"/>
              <a:t>Triglycerides 312</a:t>
            </a:r>
          </a:p>
          <a:p>
            <a:pPr>
              <a:spcBef>
                <a:spcPts val="800"/>
              </a:spcBef>
            </a:pPr>
            <a:r>
              <a:rPr lang="en-US" sz="2400" dirty="0"/>
              <a:t>LDL 148</a:t>
            </a:r>
          </a:p>
          <a:p>
            <a:endParaRPr lang="en-US" dirty="0"/>
          </a:p>
        </p:txBody>
      </p:sp>
      <p:sp>
        <p:nvSpPr>
          <p:cNvPr id="6" name="Content Placeholder 5">
            <a:extLst>
              <a:ext uri="{FF2B5EF4-FFF2-40B4-BE49-F238E27FC236}">
                <a16:creationId xmlns:a16="http://schemas.microsoft.com/office/drawing/2014/main" id="{5D46BE54-1D12-D74B-A6E4-AB9FB46BEEC0}"/>
              </a:ext>
            </a:extLst>
          </p:cNvPr>
          <p:cNvSpPr>
            <a:spLocks noGrp="1"/>
          </p:cNvSpPr>
          <p:nvPr>
            <p:ph sz="half" idx="2"/>
          </p:nvPr>
        </p:nvSpPr>
        <p:spPr>
          <a:xfrm>
            <a:off x="4634753" y="2336800"/>
            <a:ext cx="3767328" cy="3911600"/>
          </a:xfrm>
        </p:spPr>
        <p:txBody>
          <a:bodyPr>
            <a:normAutofit lnSpcReduction="10000"/>
          </a:bodyPr>
          <a:lstStyle/>
          <a:p>
            <a:pPr marL="0" indent="0">
              <a:buNone/>
            </a:pPr>
            <a:r>
              <a:rPr lang="en-US" sz="2400" b="1" dirty="0"/>
              <a:t>2009 </a:t>
            </a:r>
          </a:p>
          <a:p>
            <a:pPr lvl="1">
              <a:spcBef>
                <a:spcPts val="800"/>
              </a:spcBef>
            </a:pPr>
            <a:r>
              <a:rPr lang="en-US" sz="2400" dirty="0"/>
              <a:t>160 lbs.</a:t>
            </a:r>
          </a:p>
          <a:p>
            <a:pPr lvl="1">
              <a:spcBef>
                <a:spcPts val="800"/>
              </a:spcBef>
            </a:pPr>
            <a:r>
              <a:rPr lang="en-US" sz="2400" dirty="0"/>
              <a:t>BP 115/70 no meds</a:t>
            </a:r>
          </a:p>
          <a:p>
            <a:pPr lvl="1">
              <a:spcBef>
                <a:spcPts val="800"/>
              </a:spcBef>
            </a:pPr>
            <a:r>
              <a:rPr lang="en-US" sz="2400" dirty="0"/>
              <a:t>Waist 34”</a:t>
            </a:r>
          </a:p>
          <a:p>
            <a:pPr lvl="1">
              <a:spcBef>
                <a:spcPts val="800"/>
              </a:spcBef>
            </a:pPr>
            <a:r>
              <a:rPr lang="en-US" sz="2400" dirty="0"/>
              <a:t>Total cholesterol 132 no meds</a:t>
            </a:r>
          </a:p>
          <a:p>
            <a:pPr lvl="1">
              <a:spcBef>
                <a:spcPts val="800"/>
              </a:spcBef>
            </a:pPr>
            <a:r>
              <a:rPr lang="en-US" sz="2400" dirty="0"/>
              <a:t>BMI 21.7 healthy</a:t>
            </a:r>
          </a:p>
          <a:p>
            <a:pPr lvl="1">
              <a:spcBef>
                <a:spcPts val="800"/>
              </a:spcBef>
            </a:pPr>
            <a:r>
              <a:rPr lang="en-US" sz="2400" dirty="0"/>
              <a:t>Triglycerides 63</a:t>
            </a:r>
          </a:p>
          <a:p>
            <a:pPr lvl="1">
              <a:spcBef>
                <a:spcPts val="800"/>
              </a:spcBef>
            </a:pPr>
            <a:r>
              <a:rPr lang="en-US" sz="2400" dirty="0"/>
              <a:t>LDL 75</a:t>
            </a:r>
          </a:p>
          <a:p>
            <a:pPr marL="0" indent="0">
              <a:spcBef>
                <a:spcPts val="800"/>
              </a:spcBef>
              <a:buNone/>
            </a:pPr>
            <a:endParaRPr lang="en-US" sz="2400" b="1" dirty="0"/>
          </a:p>
        </p:txBody>
      </p:sp>
    </p:spTree>
    <p:extLst>
      <p:ext uri="{BB962C8B-B14F-4D97-AF65-F5344CB8AC3E}">
        <p14:creationId xmlns:p14="http://schemas.microsoft.com/office/powerpoint/2010/main" val="41437564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BAB78-F12F-E64B-B6E9-8A6CFE7D64F4}"/>
              </a:ext>
            </a:extLst>
          </p:cNvPr>
          <p:cNvSpPr>
            <a:spLocks noGrp="1"/>
          </p:cNvSpPr>
          <p:nvPr>
            <p:ph type="title"/>
          </p:nvPr>
        </p:nvSpPr>
        <p:spPr/>
        <p:txBody>
          <a:bodyPr/>
          <a:lstStyle/>
          <a:p>
            <a:r>
              <a:rPr lang="en-US" dirty="0"/>
              <a:t>Dr. Joel Fuhrman’s Recommendations</a:t>
            </a:r>
          </a:p>
        </p:txBody>
      </p:sp>
      <p:sp>
        <p:nvSpPr>
          <p:cNvPr id="3" name="Content Placeholder 2">
            <a:extLst>
              <a:ext uri="{FF2B5EF4-FFF2-40B4-BE49-F238E27FC236}">
                <a16:creationId xmlns:a16="http://schemas.microsoft.com/office/drawing/2014/main" id="{55A9DDFF-B0FB-CD40-A4C4-A9A3B9465EEB}"/>
              </a:ext>
            </a:extLst>
          </p:cNvPr>
          <p:cNvSpPr>
            <a:spLocks noGrp="1"/>
          </p:cNvSpPr>
          <p:nvPr>
            <p:ph idx="1"/>
          </p:nvPr>
        </p:nvSpPr>
        <p:spPr>
          <a:xfrm>
            <a:off x="739775" y="2336800"/>
            <a:ext cx="7662864" cy="3987800"/>
          </a:xfrm>
        </p:spPr>
        <p:txBody>
          <a:bodyPr>
            <a:noAutofit/>
          </a:bodyPr>
          <a:lstStyle/>
          <a:p>
            <a:pPr marL="457200" indent="-457200">
              <a:buFont typeface="+mj-lt"/>
              <a:buAutoNum type="arabicPeriod"/>
            </a:pPr>
            <a:r>
              <a:rPr lang="en-US" sz="2400" dirty="0"/>
              <a:t>Avoid ALL refined carbohydrates such as white bread and pasta.</a:t>
            </a:r>
          </a:p>
          <a:p>
            <a:pPr marL="457200" indent="-457200">
              <a:buFont typeface="+mj-lt"/>
              <a:buAutoNum type="arabicPeriod"/>
            </a:pPr>
            <a:r>
              <a:rPr lang="en-US" sz="2400" dirty="0"/>
              <a:t>Do not consume any fruit juice or dried fruits.  Avoid all sweets except for fresh fruit in reasonable quantities.  </a:t>
            </a:r>
          </a:p>
          <a:p>
            <a:pPr marL="800100" lvl="1" indent="-457200">
              <a:buFont typeface="+mj-lt"/>
              <a:buAutoNum type="arabicPeriod"/>
            </a:pPr>
            <a:r>
              <a:rPr lang="en-US" sz="2400" dirty="0"/>
              <a:t>The best fruits are those with less sugar – grapefruit, oranges, kiwifruit, strawberries, green apples and other berries.</a:t>
            </a:r>
          </a:p>
          <a:p>
            <a:pPr marL="457200" indent="-457200">
              <a:buFont typeface="+mj-lt"/>
              <a:buAutoNum type="arabicPeriod"/>
            </a:pPr>
            <a:r>
              <a:rPr lang="en-US" sz="2400" dirty="0"/>
              <a:t>Avoid all oil.  Raw nuts are permitted – 1 oz.</a:t>
            </a:r>
          </a:p>
        </p:txBody>
      </p:sp>
    </p:spTree>
    <p:extLst>
      <p:ext uri="{BB962C8B-B14F-4D97-AF65-F5344CB8AC3E}">
        <p14:creationId xmlns:p14="http://schemas.microsoft.com/office/powerpoint/2010/main" val="175559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Objectives - Continued</a:t>
            </a:r>
          </a:p>
        </p:txBody>
      </p:sp>
      <p:sp>
        <p:nvSpPr>
          <p:cNvPr id="3" name="Content Placeholder 2"/>
          <p:cNvSpPr>
            <a:spLocks noGrp="1"/>
          </p:cNvSpPr>
          <p:nvPr>
            <p:ph idx="1"/>
          </p:nvPr>
        </p:nvSpPr>
        <p:spPr>
          <a:xfrm>
            <a:off x="739775" y="2343807"/>
            <a:ext cx="7662864" cy="3879193"/>
          </a:xfrm>
        </p:spPr>
        <p:txBody>
          <a:bodyPr>
            <a:normAutofit/>
          </a:bodyPr>
          <a:lstStyle/>
          <a:p>
            <a:pPr>
              <a:spcBef>
                <a:spcPts val="0"/>
              </a:spcBef>
            </a:pPr>
            <a:r>
              <a:rPr lang="en-US" sz="2400" dirty="0"/>
              <a:t>Describe the components of the recommended Integrative Nutrition. Food Plate.</a:t>
            </a:r>
          </a:p>
          <a:p>
            <a:pPr>
              <a:spcBef>
                <a:spcPts val="0"/>
              </a:spcBef>
            </a:pPr>
            <a:r>
              <a:rPr lang="en-US" sz="2400" dirty="0"/>
              <a:t>Discuss the concept of bio-individuality with regard to food choices.</a:t>
            </a:r>
          </a:p>
          <a:p>
            <a:pPr>
              <a:spcBef>
                <a:spcPts val="0"/>
              </a:spcBef>
            </a:pPr>
            <a:r>
              <a:rPr lang="en-US" sz="2400" dirty="0"/>
              <a:t>Recognize the role of physical therapy in whole patient management.</a:t>
            </a:r>
          </a:p>
          <a:p>
            <a:pPr>
              <a:spcBef>
                <a:spcPts val="0"/>
              </a:spcBef>
            </a:pPr>
            <a:r>
              <a:rPr lang="en-US" sz="2400" dirty="0"/>
              <a:t>Describe the difference between health coaching and health education.</a:t>
            </a:r>
          </a:p>
          <a:p>
            <a:pPr>
              <a:spcBef>
                <a:spcPts val="0"/>
              </a:spcBef>
            </a:pPr>
            <a:r>
              <a:rPr lang="en-US" sz="2400" dirty="0"/>
              <a:t>Recognize the role of Primary Food in the well-being of patients.</a:t>
            </a:r>
          </a:p>
        </p:txBody>
      </p:sp>
    </p:spTree>
    <p:extLst>
      <p:ext uri="{BB962C8B-B14F-4D97-AF65-F5344CB8AC3E}">
        <p14:creationId xmlns:p14="http://schemas.microsoft.com/office/powerpoint/2010/main" val="12565286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CCEAF-AB89-6241-8827-9BFF17E3B23B}"/>
              </a:ext>
            </a:extLst>
          </p:cNvPr>
          <p:cNvSpPr>
            <a:spLocks noGrp="1"/>
          </p:cNvSpPr>
          <p:nvPr>
            <p:ph type="title"/>
          </p:nvPr>
        </p:nvSpPr>
        <p:spPr/>
        <p:txBody>
          <a:bodyPr/>
          <a:lstStyle/>
          <a:p>
            <a:r>
              <a:rPr lang="en-US" dirty="0"/>
              <a:t>Fuhrman Recommendations continued</a:t>
            </a:r>
          </a:p>
        </p:txBody>
      </p:sp>
      <p:sp>
        <p:nvSpPr>
          <p:cNvPr id="3" name="Content Placeholder 2">
            <a:extLst>
              <a:ext uri="{FF2B5EF4-FFF2-40B4-BE49-F238E27FC236}">
                <a16:creationId xmlns:a16="http://schemas.microsoft.com/office/drawing/2014/main" id="{FA70A337-5357-4C46-A6ED-B5D5A954744D}"/>
              </a:ext>
            </a:extLst>
          </p:cNvPr>
          <p:cNvSpPr>
            <a:spLocks noGrp="1"/>
          </p:cNvSpPr>
          <p:nvPr>
            <p:ph idx="1"/>
          </p:nvPr>
        </p:nvSpPr>
        <p:spPr/>
        <p:txBody>
          <a:bodyPr>
            <a:normAutofit/>
          </a:bodyPr>
          <a:lstStyle/>
          <a:p>
            <a:pPr marL="457200" indent="-457200">
              <a:buAutoNum type="arabicPeriod" startAt="4"/>
            </a:pPr>
            <a:r>
              <a:rPr lang="en-US" sz="2800" dirty="0"/>
              <a:t>Green vegetables and beans should make up most of your diet.</a:t>
            </a:r>
          </a:p>
          <a:p>
            <a:pPr marL="457200" indent="-457200">
              <a:buAutoNum type="arabicPeriod" startAt="4"/>
            </a:pPr>
            <a:r>
              <a:rPr lang="en-US" sz="2800" dirty="0"/>
              <a:t>Limit animal food intake to no more than 2 servings of fish weekly.</a:t>
            </a:r>
          </a:p>
          <a:p>
            <a:pPr marL="457200" indent="-457200">
              <a:buAutoNum type="arabicPeriod" startAt="4"/>
            </a:pPr>
            <a:r>
              <a:rPr lang="en-US" sz="2800" dirty="0"/>
              <a:t>Exercise regularly and consistently.  Do it on a regimented schedule, preferably twice daily</a:t>
            </a:r>
            <a:r>
              <a:rPr lang="en-US" dirty="0"/>
              <a:t>.</a:t>
            </a:r>
          </a:p>
        </p:txBody>
      </p:sp>
    </p:spTree>
    <p:extLst>
      <p:ext uri="{BB962C8B-B14F-4D97-AF65-F5344CB8AC3E}">
        <p14:creationId xmlns:p14="http://schemas.microsoft.com/office/powerpoint/2010/main" val="217595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3BCC5-9A2F-544F-A2F6-630B25F3BF32}"/>
              </a:ext>
            </a:extLst>
          </p:cNvPr>
          <p:cNvSpPr>
            <a:spLocks noGrp="1"/>
          </p:cNvSpPr>
          <p:nvPr>
            <p:ph type="title"/>
          </p:nvPr>
        </p:nvSpPr>
        <p:spPr/>
        <p:txBody>
          <a:bodyPr/>
          <a:lstStyle/>
          <a:p>
            <a:r>
              <a:rPr lang="en-US" dirty="0"/>
              <a:t>IIN:  Clean Eating 101</a:t>
            </a:r>
          </a:p>
        </p:txBody>
      </p:sp>
      <p:sp>
        <p:nvSpPr>
          <p:cNvPr id="3" name="Content Placeholder 2">
            <a:extLst>
              <a:ext uri="{FF2B5EF4-FFF2-40B4-BE49-F238E27FC236}">
                <a16:creationId xmlns:a16="http://schemas.microsoft.com/office/drawing/2014/main" id="{6A1FCFCF-DC56-5847-9E6C-D27E238E8BC4}"/>
              </a:ext>
            </a:extLst>
          </p:cNvPr>
          <p:cNvSpPr>
            <a:spLocks noGrp="1"/>
          </p:cNvSpPr>
          <p:nvPr>
            <p:ph idx="1"/>
          </p:nvPr>
        </p:nvSpPr>
        <p:spPr>
          <a:xfrm>
            <a:off x="457200" y="2438400"/>
            <a:ext cx="8102599" cy="3911600"/>
          </a:xfrm>
        </p:spPr>
        <p:txBody>
          <a:bodyPr>
            <a:noAutofit/>
          </a:bodyPr>
          <a:lstStyle/>
          <a:p>
            <a:pPr>
              <a:lnSpc>
                <a:spcPct val="80000"/>
              </a:lnSpc>
              <a:spcBef>
                <a:spcPts val="1400"/>
              </a:spcBef>
            </a:pPr>
            <a:r>
              <a:rPr lang="en-US" sz="2600" dirty="0"/>
              <a:t>Keep it whole</a:t>
            </a:r>
          </a:p>
          <a:p>
            <a:pPr>
              <a:lnSpc>
                <a:spcPct val="80000"/>
              </a:lnSpc>
              <a:spcBef>
                <a:spcPts val="1400"/>
              </a:spcBef>
            </a:pPr>
            <a:r>
              <a:rPr lang="en-US" sz="2600" dirty="0"/>
              <a:t>Home cooking</a:t>
            </a:r>
          </a:p>
          <a:p>
            <a:pPr>
              <a:lnSpc>
                <a:spcPct val="80000"/>
              </a:lnSpc>
              <a:spcBef>
                <a:spcPts val="1400"/>
              </a:spcBef>
            </a:pPr>
            <a:r>
              <a:rPr lang="en-US" sz="2600" dirty="0"/>
              <a:t>Limit processed carbohydrates</a:t>
            </a:r>
          </a:p>
          <a:p>
            <a:pPr>
              <a:lnSpc>
                <a:spcPct val="80000"/>
              </a:lnSpc>
              <a:spcBef>
                <a:spcPts val="1400"/>
              </a:spcBef>
            </a:pPr>
            <a:r>
              <a:rPr lang="en-US" sz="2600" dirty="0"/>
              <a:t>Eliminate all added sugars</a:t>
            </a:r>
          </a:p>
          <a:p>
            <a:pPr>
              <a:lnSpc>
                <a:spcPct val="80000"/>
              </a:lnSpc>
              <a:spcBef>
                <a:spcPts val="1400"/>
              </a:spcBef>
            </a:pPr>
            <a:r>
              <a:rPr lang="en-US" sz="2600" dirty="0"/>
              <a:t>Maintain consistent eating times and don’t skip meals</a:t>
            </a:r>
          </a:p>
          <a:p>
            <a:pPr>
              <a:lnSpc>
                <a:spcPct val="80000"/>
              </a:lnSpc>
              <a:spcBef>
                <a:spcPts val="1400"/>
              </a:spcBef>
            </a:pPr>
            <a:r>
              <a:rPr lang="en-US" sz="2600" dirty="0"/>
              <a:t>Balance your plate</a:t>
            </a:r>
          </a:p>
          <a:p>
            <a:pPr>
              <a:lnSpc>
                <a:spcPct val="80000"/>
              </a:lnSpc>
              <a:spcBef>
                <a:spcPts val="1400"/>
              </a:spcBef>
            </a:pPr>
            <a:r>
              <a:rPr lang="en-US" sz="2600" dirty="0"/>
              <a:t>Emphasize quality over quantity  </a:t>
            </a:r>
          </a:p>
          <a:p>
            <a:pPr lvl="1">
              <a:lnSpc>
                <a:spcPct val="80000"/>
              </a:lnSpc>
              <a:spcBef>
                <a:spcPts val="1400"/>
              </a:spcBef>
            </a:pPr>
            <a:r>
              <a:rPr lang="en-US" sz="2400" dirty="0"/>
              <a:t>Clean 15 and Dirty Dozen</a:t>
            </a:r>
          </a:p>
        </p:txBody>
      </p:sp>
    </p:spTree>
    <p:extLst>
      <p:ext uri="{BB962C8B-B14F-4D97-AF65-F5344CB8AC3E}">
        <p14:creationId xmlns:p14="http://schemas.microsoft.com/office/powerpoint/2010/main" val="75614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7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7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7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7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7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7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7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7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7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7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7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7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7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7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7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F1003-7813-5A4B-9F3B-148958D2C916}"/>
              </a:ext>
            </a:extLst>
          </p:cNvPr>
          <p:cNvSpPr>
            <a:spLocks noGrp="1"/>
          </p:cNvSpPr>
          <p:nvPr>
            <p:ph type="title"/>
          </p:nvPr>
        </p:nvSpPr>
        <p:spPr/>
        <p:txBody>
          <a:bodyPr/>
          <a:lstStyle/>
          <a:p>
            <a:r>
              <a:rPr lang="en-US" dirty="0"/>
              <a:t>Questions?????</a:t>
            </a:r>
          </a:p>
        </p:txBody>
      </p:sp>
      <p:pic>
        <p:nvPicPr>
          <p:cNvPr id="5" name="Content Placeholder 4">
            <a:extLst>
              <a:ext uri="{FF2B5EF4-FFF2-40B4-BE49-F238E27FC236}">
                <a16:creationId xmlns:a16="http://schemas.microsoft.com/office/drawing/2014/main" id="{DC19BE7F-8203-8345-BF98-DCFB4076C4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2900" y="2184996"/>
            <a:ext cx="5664200" cy="4248150"/>
          </a:xfrm>
        </p:spPr>
      </p:pic>
    </p:spTree>
    <p:extLst>
      <p:ext uri="{BB962C8B-B14F-4D97-AF65-F5344CB8AC3E}">
        <p14:creationId xmlns:p14="http://schemas.microsoft.com/office/powerpoint/2010/main" val="2224645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Story	</a:t>
            </a:r>
          </a:p>
        </p:txBody>
      </p:sp>
      <p:sp>
        <p:nvSpPr>
          <p:cNvPr id="3" name="Content Placeholder 2"/>
          <p:cNvSpPr>
            <a:spLocks noGrp="1"/>
          </p:cNvSpPr>
          <p:nvPr>
            <p:ph idx="1"/>
          </p:nvPr>
        </p:nvSpPr>
        <p:spPr>
          <a:xfrm>
            <a:off x="457200" y="2770094"/>
            <a:ext cx="8128000" cy="3267169"/>
          </a:xfrm>
        </p:spPr>
        <p:txBody>
          <a:bodyPr/>
          <a:lstStyle/>
          <a:p>
            <a:pPr marL="0" indent="0" algn="ctr">
              <a:buNone/>
            </a:pPr>
            <a:r>
              <a:rPr lang="en-US" sz="2800" b="1" dirty="0"/>
              <a:t>Laurayne Hurst </a:t>
            </a:r>
            <a:r>
              <a:rPr lang="en-US" sz="2400" dirty="0"/>
              <a:t>PT, DPT, MEd, CLT-LANA, IHNC</a:t>
            </a:r>
          </a:p>
          <a:p>
            <a:pPr marL="0" indent="0" algn="ctr">
              <a:buNone/>
            </a:pPr>
            <a:r>
              <a:rPr lang="en-US" dirty="0"/>
              <a:t>Physical Therapist</a:t>
            </a:r>
          </a:p>
          <a:p>
            <a:pPr marL="0" indent="0" algn="ctr">
              <a:buNone/>
            </a:pPr>
            <a:r>
              <a:rPr lang="en-US" dirty="0"/>
              <a:t>Certified Lymphedema Therapist</a:t>
            </a:r>
          </a:p>
          <a:p>
            <a:pPr marL="0" indent="0" algn="ctr">
              <a:buNone/>
            </a:pPr>
            <a:r>
              <a:rPr lang="en-US" dirty="0"/>
              <a:t>Integrative Health and Nutrition Coach</a:t>
            </a:r>
          </a:p>
        </p:txBody>
      </p:sp>
    </p:spTree>
    <p:extLst>
      <p:ext uri="{BB962C8B-B14F-4D97-AF65-F5344CB8AC3E}">
        <p14:creationId xmlns:p14="http://schemas.microsoft.com/office/powerpoint/2010/main" val="834849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6FAD9-725A-2244-BA78-BE37BE38257B}"/>
              </a:ext>
            </a:extLst>
          </p:cNvPr>
          <p:cNvSpPr>
            <a:spLocks noGrp="1"/>
          </p:cNvSpPr>
          <p:nvPr>
            <p:ph type="title"/>
          </p:nvPr>
        </p:nvSpPr>
        <p:spPr/>
        <p:txBody>
          <a:bodyPr/>
          <a:lstStyle/>
          <a:p>
            <a:r>
              <a:rPr lang="en-US" dirty="0"/>
              <a:t>Guide to Physical Therapy Practice</a:t>
            </a:r>
          </a:p>
        </p:txBody>
      </p:sp>
      <p:sp>
        <p:nvSpPr>
          <p:cNvPr id="3" name="Content Placeholder 2">
            <a:extLst>
              <a:ext uri="{FF2B5EF4-FFF2-40B4-BE49-F238E27FC236}">
                <a16:creationId xmlns:a16="http://schemas.microsoft.com/office/drawing/2014/main" id="{BE3ED695-F6A6-7043-A8F2-F6639919B17E}"/>
              </a:ext>
            </a:extLst>
          </p:cNvPr>
          <p:cNvSpPr>
            <a:spLocks noGrp="1"/>
          </p:cNvSpPr>
          <p:nvPr>
            <p:ph idx="1"/>
          </p:nvPr>
        </p:nvSpPr>
        <p:spPr/>
        <p:txBody>
          <a:bodyPr>
            <a:normAutofit fontScale="85000" lnSpcReduction="10000"/>
          </a:bodyPr>
          <a:lstStyle/>
          <a:p>
            <a:pPr marL="0" indent="0">
              <a:buNone/>
            </a:pPr>
            <a:r>
              <a:rPr lang="en-US" sz="3000" b="1" dirty="0"/>
              <a:t>Description of Physical Therapist Practice</a:t>
            </a:r>
          </a:p>
          <a:p>
            <a:r>
              <a:rPr lang="en-US" sz="2600" dirty="0"/>
              <a:t>Physical therapy is a dynamic profession with an established theoretical and scientific base and widespread clinical applications in the restoration, maintenance, and promotion of optimal physical function. Physical therapists are health care professionals who help individuals maintain, restore, and improve movement, activity, and functioning, thereby enabling optimal performance and enhancing health, well-being, and quality of life. </a:t>
            </a:r>
          </a:p>
          <a:p>
            <a:endParaRPr lang="en-US" dirty="0"/>
          </a:p>
        </p:txBody>
      </p:sp>
    </p:spTree>
    <p:extLst>
      <p:ext uri="{BB962C8B-B14F-4D97-AF65-F5344CB8AC3E}">
        <p14:creationId xmlns:p14="http://schemas.microsoft.com/office/powerpoint/2010/main" val="2699803041"/>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Genesis.thmx</Template>
  <TotalTime>16954</TotalTime>
  <Words>2751</Words>
  <Application>Microsoft Macintosh PowerPoint</Application>
  <PresentationFormat>On-screen Show (4:3)</PresentationFormat>
  <Paragraphs>536</Paragraphs>
  <Slides>72</Slides>
  <Notes>55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72</vt:i4>
      </vt:variant>
    </vt:vector>
  </HeadingPairs>
  <TitlesOfParts>
    <vt:vector size="85" baseType="lpstr">
      <vt:lpstr>Abadi Extra Light</vt:lpstr>
      <vt:lpstr>Arial</vt:lpstr>
      <vt:lpstr>Calibri</vt:lpstr>
      <vt:lpstr>Calisto MT</vt:lpstr>
      <vt:lpstr>Cambria</vt:lpstr>
      <vt:lpstr>Century Gothic</vt:lpstr>
      <vt:lpstr>Courier New</vt:lpstr>
      <vt:lpstr>Myriad Pro</vt:lpstr>
      <vt:lpstr>Tahoma</vt:lpstr>
      <vt:lpstr>Times New Roman</vt:lpstr>
      <vt:lpstr>Verdana</vt:lpstr>
      <vt:lpstr>Wingdings</vt:lpstr>
      <vt:lpstr>Genesis</vt:lpstr>
      <vt:lpstr>2019 TEXAS PHYSICAL THERAPY ASSOCIATION  ANNUAL CONFERENCE The Woodlands, TX October 12th-13th </vt:lpstr>
      <vt:lpstr>Conference Overview</vt:lpstr>
      <vt:lpstr>Thank You for Attending</vt:lpstr>
      <vt:lpstr>Standard American Diet &amp; Standard American Diseases</vt:lpstr>
      <vt:lpstr>What to Expect</vt:lpstr>
      <vt:lpstr>Course Objectives</vt:lpstr>
      <vt:lpstr>Course Objectives - Continued</vt:lpstr>
      <vt:lpstr>My Story </vt:lpstr>
      <vt:lpstr>Guide to Physical Therapy Practice</vt:lpstr>
      <vt:lpstr>Guide to Physical Therapy Practice</vt:lpstr>
      <vt:lpstr>PT Rules §322.1. Provision of Services </vt:lpstr>
      <vt:lpstr>SAD STATE OF AFFAIRS</vt:lpstr>
      <vt:lpstr>Prevalence of Self-Reported Obesity Among  U.S. Adults by State and Territory</vt:lpstr>
      <vt:lpstr>PowerPoint Presentation</vt:lpstr>
      <vt:lpstr>PowerPoint Presentation</vt:lpstr>
      <vt:lpstr>Diagnosed Diabetes, Age-Adjusted Percentage, Adults with Diabetes - U.S. States, 2006</vt:lpstr>
      <vt:lpstr>Diagnosed Diabetes, Age-Adjusted Percentage, Adults with Diabetes - U.S. States, 2016</vt:lpstr>
      <vt:lpstr>PowerPoint Presentation</vt:lpstr>
      <vt:lpstr>PowerPoint Presentation</vt:lpstr>
      <vt:lpstr>PowerPoint Presentation</vt:lpstr>
      <vt:lpstr>PowerPoint Presentation</vt:lpstr>
      <vt:lpstr>PowerPoint Presentation</vt:lpstr>
      <vt:lpstr>Standard American Diseases</vt:lpstr>
      <vt:lpstr>Digestive Disease Epidemic</vt:lpstr>
      <vt:lpstr>Body System Dysfunction</vt:lpstr>
      <vt:lpstr>Our responsibility</vt:lpstr>
      <vt:lpstr>STATE OF THE PLATE</vt:lpstr>
      <vt:lpstr>The Standard American Diet</vt:lpstr>
      <vt:lpstr>PowerPoint Presentation</vt:lpstr>
      <vt:lpstr>PowerPoint Presentation</vt:lpstr>
      <vt:lpstr>PowerPoint Presentation</vt:lpstr>
      <vt:lpstr>PowerPoint Presentation</vt:lpstr>
      <vt:lpstr>Oral Phase</vt:lpstr>
      <vt:lpstr>Primary vs. Secondary Foods</vt:lpstr>
      <vt:lpstr>Bio-Individuality</vt:lpstr>
      <vt:lpstr>Symptoms vs. Causes</vt:lpstr>
      <vt:lpstr>FOOD FOR THOUGHT</vt:lpstr>
      <vt:lpstr>Sensitivities and Intolerances</vt:lpstr>
      <vt:lpstr>Allergies, Sensitivities &amp; Intolerances</vt:lpstr>
      <vt:lpstr>Inflammation</vt:lpstr>
      <vt:lpstr>The Gut and Microbiome</vt:lpstr>
      <vt:lpstr>Microbiome</vt:lpstr>
      <vt:lpstr>Your Brain in Your Gut –  The Multi-tasking Microbiota</vt:lpstr>
      <vt:lpstr>Gut Irritants</vt:lpstr>
      <vt:lpstr>Leaky Gut</vt:lpstr>
      <vt:lpstr>Support Your Gut Health</vt:lpstr>
      <vt:lpstr>Support Your Microbiome</vt:lpstr>
      <vt:lpstr>Autoimmune Disorders</vt:lpstr>
      <vt:lpstr>Dr Robin Berzin’s Remedy</vt:lpstr>
      <vt:lpstr>Identifying your triggers of inflammation</vt:lpstr>
      <vt:lpstr>The Brain</vt:lpstr>
      <vt:lpstr>Change Your Brain – Change Your Life by Daniel Amen, MD</vt:lpstr>
      <vt:lpstr>SPECT of brain</vt:lpstr>
      <vt:lpstr>SPECT Stroke</vt:lpstr>
      <vt:lpstr>SPECT of Alzheimer's</vt:lpstr>
      <vt:lpstr>Amen Clinics Method</vt:lpstr>
      <vt:lpstr>What Accelerates Brain Aging</vt:lpstr>
      <vt:lpstr>What Decelerates Brain Aging</vt:lpstr>
      <vt:lpstr>NFL Player Results</vt:lpstr>
      <vt:lpstr>Food and Cancer Joel Fuhrman, MD</vt:lpstr>
      <vt:lpstr>Cancers and Consumption of Animal Products</vt:lpstr>
      <vt:lpstr>WHAT IS ON YOUR PLATE?</vt:lpstr>
      <vt:lpstr>How can we help our patients become more health savvy?</vt:lpstr>
      <vt:lpstr>Barriers</vt:lpstr>
      <vt:lpstr>Cooking Healthy</vt:lpstr>
      <vt:lpstr>Dr. Fuhrman’s Questions EAT TO LIVE</vt:lpstr>
      <vt:lpstr>Case Study:  EM July 2008 Joel Fuhrman, MD</vt:lpstr>
      <vt:lpstr>2008 - 2009</vt:lpstr>
      <vt:lpstr>Dr. Joel Fuhrman’s Recommendations</vt:lpstr>
      <vt:lpstr>Fuhrman Recommendations continued</vt:lpstr>
      <vt:lpstr>IIN:  Clean Eating 101</vt:lpstr>
      <vt:lpstr>Questions?????</vt:lpstr>
    </vt:vector>
  </TitlesOfParts>
  <Company>Critical Leadership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American Diet = Standard American Diseases</dc:title>
  <dc:creator>Laurie  Hurst</dc:creator>
  <cp:lastModifiedBy>Laurie Hurst</cp:lastModifiedBy>
  <cp:revision>99</cp:revision>
  <cp:lastPrinted>2019-04-23T01:14:44Z</cp:lastPrinted>
  <dcterms:created xsi:type="dcterms:W3CDTF">2019-03-20T19:18:17Z</dcterms:created>
  <dcterms:modified xsi:type="dcterms:W3CDTF">2019-09-18T02:43:05Z</dcterms:modified>
</cp:coreProperties>
</file>