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5" r:id="rId1"/>
  </p:sldMasterIdLst>
  <p:notesMasterIdLst>
    <p:notesMasterId r:id="rId68"/>
  </p:notesMasterIdLst>
  <p:handoutMasterIdLst>
    <p:handoutMasterId r:id="rId69"/>
  </p:handoutMasterIdLst>
  <p:sldIdLst>
    <p:sldId id="257"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1" r:id="rId32"/>
    <p:sldId id="300" r:id="rId33"/>
    <p:sldId id="302" r:id="rId34"/>
    <p:sldId id="303" r:id="rId35"/>
    <p:sldId id="304" r:id="rId36"/>
    <p:sldId id="306" r:id="rId37"/>
    <p:sldId id="305"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3" r:id="rId53"/>
    <p:sldId id="322" r:id="rId54"/>
    <p:sldId id="321" r:id="rId55"/>
    <p:sldId id="324" r:id="rId56"/>
    <p:sldId id="325" r:id="rId57"/>
    <p:sldId id="326" r:id="rId58"/>
    <p:sldId id="327" r:id="rId59"/>
    <p:sldId id="328" r:id="rId60"/>
    <p:sldId id="330" r:id="rId61"/>
    <p:sldId id="331" r:id="rId62"/>
    <p:sldId id="329" r:id="rId63"/>
    <p:sldId id="332" r:id="rId64"/>
    <p:sldId id="333" r:id="rId65"/>
    <p:sldId id="334" r:id="rId66"/>
    <p:sldId id="270"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9" autoAdjust="0"/>
    <p:restoredTop sz="89911" autoAdjust="0"/>
  </p:normalViewPr>
  <p:slideViewPr>
    <p:cSldViewPr snapToGrid="0">
      <p:cViewPr varScale="1">
        <p:scale>
          <a:sx n="60" d="100"/>
          <a:sy n="60" d="100"/>
        </p:scale>
        <p:origin x="138" y="72"/>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hyperlink" Target="http://www.tpta.or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hyperlink" Target="http://www.tpta.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8A7EA-4931-42C8-AF4B-336CFA31E0F9}" type="doc">
      <dgm:prSet loTypeId="urn:microsoft.com/office/officeart/2018/2/layout/IconVerticalSolidList" loCatId="icon" qsTypeId="urn:microsoft.com/office/officeart/2005/8/quickstyle/simple4" qsCatId="simple" csTypeId="urn:microsoft.com/office/officeart/2018/5/colors/Iconchunking_neutralbg_accent1_2" csCatId="accent1" phldr="1"/>
      <dgm:spPr/>
      <dgm:t>
        <a:bodyPr/>
        <a:lstStyle/>
        <a:p>
          <a:endParaRPr lang="en-US"/>
        </a:p>
      </dgm:t>
    </dgm:pt>
    <dgm:pt modelId="{EA2C7A54-31F9-415D-8E38-EAD4671280EA}">
      <dgm:prSet custT="1"/>
      <dgm:spPr/>
      <dgm:t>
        <a:bodyPr/>
        <a:lstStyle/>
        <a:p>
          <a:pPr>
            <a:lnSpc>
              <a:spcPct val="100000"/>
            </a:lnSpc>
          </a:pPr>
          <a:r>
            <a:rPr lang="en-US" sz="2800" dirty="0">
              <a:latin typeface="Century Gothic" panose="020B0502020202020204" pitchFamily="34" charset="0"/>
            </a:rPr>
            <a:t>CCU’s</a:t>
          </a:r>
        </a:p>
      </dgm:t>
    </dgm:pt>
    <dgm:pt modelId="{B93A088B-AF7B-4979-A995-67C8A031F815}" type="parTrans" cxnId="{02DD5442-E02A-4CC5-A6C0-BAB7DE64F984}">
      <dgm:prSet/>
      <dgm:spPr/>
      <dgm:t>
        <a:bodyPr/>
        <a:lstStyle/>
        <a:p>
          <a:endParaRPr lang="en-US" sz="2000">
            <a:latin typeface="Century Gothic" panose="020B0502020202020204" pitchFamily="34" charset="0"/>
          </a:endParaRPr>
        </a:p>
      </dgm:t>
    </dgm:pt>
    <dgm:pt modelId="{EE3AB1CB-B370-441E-8D24-5732A5A7EDC2}" type="sibTrans" cxnId="{02DD5442-E02A-4CC5-A6C0-BAB7DE64F984}">
      <dgm:prSet/>
      <dgm:spPr/>
      <dgm:t>
        <a:bodyPr/>
        <a:lstStyle/>
        <a:p>
          <a:endParaRPr lang="en-US" sz="2000">
            <a:latin typeface="Century Gothic" panose="020B0502020202020204" pitchFamily="34" charset="0"/>
          </a:endParaRPr>
        </a:p>
      </dgm:t>
    </dgm:pt>
    <dgm:pt modelId="{C44F7729-0F5D-4B7A-B0AC-2E46C2FD9595}">
      <dgm:prSet custT="1"/>
      <dgm:spPr/>
      <dgm:t>
        <a:bodyPr/>
        <a:lstStyle/>
        <a:p>
          <a:pPr>
            <a:lnSpc>
              <a:spcPct val="100000"/>
            </a:lnSpc>
          </a:pPr>
          <a:r>
            <a:rPr lang="en-US" sz="1800" dirty="0">
              <a:latin typeface="Century Gothic" panose="020B0502020202020204" pitchFamily="34" charset="0"/>
            </a:rPr>
            <a:t>Please note that in order to receive continuing education credits, you are required to sign-in </a:t>
          </a:r>
          <a:r>
            <a:rPr lang="en-US" sz="1800" b="1" dirty="0">
              <a:solidFill>
                <a:srgbClr val="C00000"/>
              </a:solidFill>
              <a:latin typeface="Century Gothic" panose="020B0502020202020204" pitchFamily="34" charset="0"/>
            </a:rPr>
            <a:t>AND</a:t>
          </a:r>
          <a:r>
            <a:rPr lang="en-US" sz="1800" dirty="0">
              <a:latin typeface="Century Gothic" panose="020B0502020202020204" pitchFamily="34" charset="0"/>
            </a:rPr>
            <a:t> out at each session. You must attend the </a:t>
          </a:r>
          <a:r>
            <a:rPr lang="en-US" sz="1800" b="1" dirty="0">
              <a:latin typeface="Century Gothic" panose="020B0502020202020204" pitchFamily="34" charset="0"/>
            </a:rPr>
            <a:t>entire</a:t>
          </a:r>
          <a:r>
            <a:rPr lang="en-US" sz="1800" dirty="0">
              <a:latin typeface="Century Gothic" panose="020B0502020202020204" pitchFamily="34" charset="0"/>
            </a:rPr>
            <a:t> session to receive credit. Credit will </a:t>
          </a:r>
          <a:r>
            <a:rPr lang="en-US" sz="1800" b="1" dirty="0">
              <a:solidFill>
                <a:srgbClr val="C00000"/>
              </a:solidFill>
              <a:latin typeface="Century Gothic" panose="020B0502020202020204" pitchFamily="34" charset="0"/>
            </a:rPr>
            <a:t>NOT </a:t>
          </a:r>
          <a:r>
            <a:rPr lang="en-US" sz="1800" dirty="0">
              <a:latin typeface="Century Gothic" panose="020B0502020202020204" pitchFamily="34" charset="0"/>
            </a:rPr>
            <a:t>be issued after conference if requested via phone or email for attendees who did not sign-in </a:t>
          </a:r>
          <a:r>
            <a:rPr lang="en-US" sz="1800" b="1" dirty="0">
              <a:solidFill>
                <a:srgbClr val="C00000"/>
              </a:solidFill>
              <a:latin typeface="Century Gothic" panose="020B0502020202020204" pitchFamily="34" charset="0"/>
            </a:rPr>
            <a:t>AND</a:t>
          </a:r>
          <a:r>
            <a:rPr lang="en-US" sz="1800" dirty="0">
              <a:latin typeface="Century Gothic" panose="020B0502020202020204" pitchFamily="34" charset="0"/>
            </a:rPr>
            <a:t> out. </a:t>
          </a:r>
        </a:p>
        <a:p>
          <a:pPr>
            <a:lnSpc>
              <a:spcPct val="100000"/>
            </a:lnSpc>
          </a:pPr>
          <a:endParaRPr lang="en-US" sz="1800" dirty="0">
            <a:latin typeface="Century Gothic" panose="020B0502020202020204" pitchFamily="34" charset="0"/>
          </a:endParaRPr>
        </a:p>
        <a:p>
          <a:pPr>
            <a:lnSpc>
              <a:spcPct val="100000"/>
            </a:lnSpc>
          </a:pPr>
          <a:r>
            <a:rPr lang="en-US" sz="1800" dirty="0">
              <a:latin typeface="Century Gothic" panose="020B0502020202020204" pitchFamily="34" charset="0"/>
            </a:rPr>
            <a:t>Credits from conference can be accessed in your TPTA Profile at </a:t>
          </a:r>
          <a:r>
            <a:rPr lang="en-US" sz="1800" dirty="0">
              <a:latin typeface="Century Gothic" panose="020B0502020202020204" pitchFamily="34" charset="0"/>
              <a:hlinkClick xmlns:r="http://schemas.openxmlformats.org/officeDocument/2006/relationships" r:id="rId1"/>
            </a:rPr>
            <a:t>www.tpta.org</a:t>
          </a:r>
          <a:r>
            <a:rPr lang="en-US" sz="1800" dirty="0">
              <a:latin typeface="Century Gothic" panose="020B0502020202020204" pitchFamily="34" charset="0"/>
            </a:rPr>
            <a:t>. Login to the same profile used when registering for conference to access credits November 15, 2019.</a:t>
          </a:r>
        </a:p>
      </dgm:t>
    </dgm:pt>
    <dgm:pt modelId="{8EF1FF24-6301-4269-9188-05DA39B8C79D}" type="parTrans" cxnId="{580EB22A-BADB-4B2E-800C-F0812F23E6DF}">
      <dgm:prSet/>
      <dgm:spPr/>
      <dgm:t>
        <a:bodyPr/>
        <a:lstStyle/>
        <a:p>
          <a:endParaRPr lang="en-US" sz="2000">
            <a:latin typeface="Century Gothic" panose="020B0502020202020204" pitchFamily="34" charset="0"/>
          </a:endParaRPr>
        </a:p>
      </dgm:t>
    </dgm:pt>
    <dgm:pt modelId="{09A569B9-E643-439F-A753-C0D41C8545FB}" type="sibTrans" cxnId="{580EB22A-BADB-4B2E-800C-F0812F23E6DF}">
      <dgm:prSet/>
      <dgm:spPr/>
      <dgm:t>
        <a:bodyPr/>
        <a:lstStyle/>
        <a:p>
          <a:endParaRPr lang="en-US" sz="2000">
            <a:latin typeface="Century Gothic" panose="020B0502020202020204" pitchFamily="34" charset="0"/>
          </a:endParaRPr>
        </a:p>
      </dgm:t>
    </dgm:pt>
    <dgm:pt modelId="{2BD392BC-F5AF-4172-B9D8-CA5DE5EDAA0A}" type="pres">
      <dgm:prSet presAssocID="{04B8A7EA-4931-42C8-AF4B-336CFA31E0F9}" presName="root" presStyleCnt="0">
        <dgm:presLayoutVars>
          <dgm:dir/>
          <dgm:resizeHandles val="exact"/>
        </dgm:presLayoutVars>
      </dgm:prSet>
      <dgm:spPr/>
      <dgm:t>
        <a:bodyPr/>
        <a:lstStyle/>
        <a:p>
          <a:endParaRPr lang="en-US"/>
        </a:p>
      </dgm:t>
    </dgm:pt>
    <dgm:pt modelId="{B7C24FAE-D6E3-41AF-9CF4-1F34DAED9B25}" type="pres">
      <dgm:prSet presAssocID="{EA2C7A54-31F9-415D-8E38-EAD4671280EA}" presName="compNode" presStyleCnt="0"/>
      <dgm:spPr/>
    </dgm:pt>
    <dgm:pt modelId="{43F8B976-D0A0-45A5-9399-ECD460E7303F}" type="pres">
      <dgm:prSet presAssocID="{EA2C7A54-31F9-415D-8E38-EAD4671280EA}" presName="bgRect" presStyleLbl="bgShp" presStyleIdx="0" presStyleCnt="1" custScaleX="97073" custScaleY="304745" custLinFactNeighborX="15610" custLinFactNeighborY="-14947"/>
      <dgm:spPr/>
    </dgm:pt>
    <dgm:pt modelId="{0E85C548-3459-45FA-AF50-FE7C4E022570}" type="pres">
      <dgm:prSet presAssocID="{EA2C7A54-31F9-415D-8E38-EAD4671280EA}" presName="iconRect" presStyleLbl="node1" presStyleIdx="0" presStyleCnt="1" custScaleX="173396" custScaleY="176237" custLinFactX="100000" custLinFactNeighborX="151378" custLinFactNeighborY="-3465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t>
        <a:bodyPr/>
        <a:lstStyle/>
        <a:p>
          <a:endParaRPr lang="en-US"/>
        </a:p>
      </dgm:t>
      <dgm:extLst>
        <a:ext uri="{E40237B7-FDA0-4F09-8148-C483321AD2D9}">
          <dgm14:cNvPr xmlns:dgm14="http://schemas.microsoft.com/office/drawing/2010/diagram" id="0" name="" descr="Telephone"/>
        </a:ext>
      </dgm:extLst>
    </dgm:pt>
    <dgm:pt modelId="{FFAF54C6-0742-44DC-B505-5331BC3CC634}" type="pres">
      <dgm:prSet presAssocID="{EA2C7A54-31F9-415D-8E38-EAD4671280EA}" presName="spaceRect" presStyleCnt="0"/>
      <dgm:spPr/>
    </dgm:pt>
    <dgm:pt modelId="{F84C4E36-1493-45A5-BA8C-7088BBE24790}" type="pres">
      <dgm:prSet presAssocID="{EA2C7A54-31F9-415D-8E38-EAD4671280EA}" presName="parTx" presStyleLbl="revTx" presStyleIdx="0" presStyleCnt="2" custLinFactY="-8935" custLinFactNeighborX="15104" custLinFactNeighborY="-100000">
        <dgm:presLayoutVars>
          <dgm:chMax val="0"/>
          <dgm:chPref val="0"/>
        </dgm:presLayoutVars>
      </dgm:prSet>
      <dgm:spPr/>
      <dgm:t>
        <a:bodyPr/>
        <a:lstStyle/>
        <a:p>
          <a:endParaRPr lang="en-US"/>
        </a:p>
      </dgm:t>
    </dgm:pt>
    <dgm:pt modelId="{EDB83A10-D810-4541-A505-0487A9B2B827}" type="pres">
      <dgm:prSet presAssocID="{EA2C7A54-31F9-415D-8E38-EAD4671280EA}" presName="desTx" presStyleLbl="revTx" presStyleIdx="1" presStyleCnt="2" custScaleX="177467" custLinFactNeighborX="-24688" custLinFactNeighborY="1511">
        <dgm:presLayoutVars/>
      </dgm:prSet>
      <dgm:spPr/>
      <dgm:t>
        <a:bodyPr/>
        <a:lstStyle/>
        <a:p>
          <a:endParaRPr lang="en-US"/>
        </a:p>
      </dgm:t>
    </dgm:pt>
  </dgm:ptLst>
  <dgm:cxnLst>
    <dgm:cxn modelId="{B4D0C2BE-8E3B-49F9-A034-AF76076D95C7}" type="presOf" srcId="{C44F7729-0F5D-4B7A-B0AC-2E46C2FD9595}" destId="{EDB83A10-D810-4541-A505-0487A9B2B827}" srcOrd="0" destOrd="0" presId="urn:microsoft.com/office/officeart/2018/2/layout/IconVerticalSolidList"/>
    <dgm:cxn modelId="{580EB22A-BADB-4B2E-800C-F0812F23E6DF}" srcId="{EA2C7A54-31F9-415D-8E38-EAD4671280EA}" destId="{C44F7729-0F5D-4B7A-B0AC-2E46C2FD9595}" srcOrd="0" destOrd="0" parTransId="{8EF1FF24-6301-4269-9188-05DA39B8C79D}" sibTransId="{09A569B9-E643-439F-A753-C0D41C8545FB}"/>
    <dgm:cxn modelId="{8B0C0F7B-8A51-4DF0-9F11-DA8E53CAF36F}" type="presOf" srcId="{04B8A7EA-4931-42C8-AF4B-336CFA31E0F9}" destId="{2BD392BC-F5AF-4172-B9D8-CA5DE5EDAA0A}" srcOrd="0" destOrd="0" presId="urn:microsoft.com/office/officeart/2018/2/layout/IconVerticalSolidList"/>
    <dgm:cxn modelId="{B6C39186-83DE-4063-ACD6-139F005F59E0}" type="presOf" srcId="{EA2C7A54-31F9-415D-8E38-EAD4671280EA}" destId="{F84C4E36-1493-45A5-BA8C-7088BBE24790}" srcOrd="0" destOrd="0" presId="urn:microsoft.com/office/officeart/2018/2/layout/IconVerticalSolidList"/>
    <dgm:cxn modelId="{02DD5442-E02A-4CC5-A6C0-BAB7DE64F984}" srcId="{04B8A7EA-4931-42C8-AF4B-336CFA31E0F9}" destId="{EA2C7A54-31F9-415D-8E38-EAD4671280EA}" srcOrd="0" destOrd="0" parTransId="{B93A088B-AF7B-4979-A995-67C8A031F815}" sibTransId="{EE3AB1CB-B370-441E-8D24-5732A5A7EDC2}"/>
    <dgm:cxn modelId="{52B946E6-C16A-4DB1-8F03-FBE70F2EFDD8}" type="presParOf" srcId="{2BD392BC-F5AF-4172-B9D8-CA5DE5EDAA0A}" destId="{B7C24FAE-D6E3-41AF-9CF4-1F34DAED9B25}" srcOrd="0" destOrd="0" presId="urn:microsoft.com/office/officeart/2018/2/layout/IconVerticalSolidList"/>
    <dgm:cxn modelId="{1A03D552-F97B-4BB8-9214-530308F75A72}" type="presParOf" srcId="{B7C24FAE-D6E3-41AF-9CF4-1F34DAED9B25}" destId="{43F8B976-D0A0-45A5-9399-ECD460E7303F}" srcOrd="0" destOrd="0" presId="urn:microsoft.com/office/officeart/2018/2/layout/IconVerticalSolidList"/>
    <dgm:cxn modelId="{A37FE38C-E4A4-4AC4-97FC-FF23E800ED05}" type="presParOf" srcId="{B7C24FAE-D6E3-41AF-9CF4-1F34DAED9B25}" destId="{0E85C548-3459-45FA-AF50-FE7C4E022570}" srcOrd="1" destOrd="0" presId="urn:microsoft.com/office/officeart/2018/2/layout/IconVerticalSolidList"/>
    <dgm:cxn modelId="{45969015-B184-4974-9BCF-7087E0D399E5}" type="presParOf" srcId="{B7C24FAE-D6E3-41AF-9CF4-1F34DAED9B25}" destId="{FFAF54C6-0742-44DC-B505-5331BC3CC634}" srcOrd="2" destOrd="0" presId="urn:microsoft.com/office/officeart/2018/2/layout/IconVerticalSolidList"/>
    <dgm:cxn modelId="{0CA75CBA-B4DD-4325-B862-0ED046AF8CA8}" type="presParOf" srcId="{B7C24FAE-D6E3-41AF-9CF4-1F34DAED9B25}" destId="{F84C4E36-1493-45A5-BA8C-7088BBE24790}" srcOrd="3" destOrd="0" presId="urn:microsoft.com/office/officeart/2018/2/layout/IconVerticalSolidList"/>
    <dgm:cxn modelId="{D0A3F170-92D7-49D4-89E5-5CDFEFC89D39}" type="presParOf" srcId="{B7C24FAE-D6E3-41AF-9CF4-1F34DAED9B25}" destId="{EDB83A10-D810-4541-A505-0487A9B2B82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8B976-D0A0-45A5-9399-ECD460E7303F}">
      <dsp:nvSpPr>
        <dsp:cNvPr id="0" name=""/>
        <dsp:cNvSpPr/>
      </dsp:nvSpPr>
      <dsp:spPr>
        <a:xfrm>
          <a:off x="580201" y="0"/>
          <a:ext cx="9478198" cy="3447070"/>
        </a:xfrm>
        <a:prstGeom prst="roundRect">
          <a:avLst>
            <a:gd name="adj" fmla="val 10000"/>
          </a:avLst>
        </a:prstGeom>
        <a:solidFill>
          <a:schemeClr val="bg1">
            <a:lumMod val="95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85C548-3459-45FA-AF50-FE7C4E022570}">
      <dsp:nvSpPr>
        <dsp:cNvPr id="0" name=""/>
        <dsp:cNvSpPr/>
      </dsp:nvSpPr>
      <dsp:spPr>
        <a:xfrm>
          <a:off x="804210" y="1128819"/>
          <a:ext cx="1078736" cy="1096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4C4E36-1493-45A5-BA8C-7088BBE24790}">
      <dsp:nvSpPr>
        <dsp:cNvPr id="0" name=""/>
        <dsp:cNvSpPr/>
      </dsp:nvSpPr>
      <dsp:spPr>
        <a:xfrm>
          <a:off x="1116576" y="94837"/>
          <a:ext cx="4526280" cy="113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12" tIns="119712" rIns="119712" bIns="119712" numCol="1" spcCol="1270" anchor="ctr" anchorCtr="0">
          <a:noAutofit/>
        </a:bodyPr>
        <a:lstStyle/>
        <a:p>
          <a:pPr lvl="0" algn="l" defTabSz="1244600">
            <a:lnSpc>
              <a:spcPct val="100000"/>
            </a:lnSpc>
            <a:spcBef>
              <a:spcPct val="0"/>
            </a:spcBef>
            <a:spcAft>
              <a:spcPct val="35000"/>
            </a:spcAft>
          </a:pPr>
          <a:r>
            <a:rPr lang="en-US" sz="2800" kern="1200" dirty="0">
              <a:latin typeface="Century Gothic" panose="020B0502020202020204" pitchFamily="34" charset="0"/>
            </a:rPr>
            <a:t>CCU’s</a:t>
          </a:r>
        </a:p>
      </dsp:txBody>
      <dsp:txXfrm>
        <a:off x="1116576" y="94837"/>
        <a:ext cx="4526280" cy="1131132"/>
      </dsp:txXfrm>
    </dsp:sp>
    <dsp:sp modelId="{EDB83A10-D810-4541-A505-0487A9B2B827}">
      <dsp:nvSpPr>
        <dsp:cNvPr id="0" name=""/>
        <dsp:cNvSpPr/>
      </dsp:nvSpPr>
      <dsp:spPr>
        <a:xfrm>
          <a:off x="2280849" y="1344128"/>
          <a:ext cx="7494619" cy="113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12" tIns="119712" rIns="119712" bIns="119712" numCol="1" spcCol="1270" anchor="ctr" anchorCtr="0">
          <a:noAutofit/>
        </a:bodyPr>
        <a:lstStyle/>
        <a:p>
          <a:pPr lvl="0" algn="l" defTabSz="800100">
            <a:lnSpc>
              <a:spcPct val="100000"/>
            </a:lnSpc>
            <a:spcBef>
              <a:spcPct val="0"/>
            </a:spcBef>
            <a:spcAft>
              <a:spcPct val="35000"/>
            </a:spcAft>
          </a:pPr>
          <a:r>
            <a:rPr lang="en-US" sz="1800" kern="1200" dirty="0">
              <a:latin typeface="Century Gothic" panose="020B0502020202020204" pitchFamily="34" charset="0"/>
            </a:rPr>
            <a:t>Please note that in order to receive continuing education credits, you are required to sign-in </a:t>
          </a:r>
          <a:r>
            <a:rPr lang="en-US" sz="1800" b="1" kern="1200" dirty="0">
              <a:solidFill>
                <a:srgbClr val="C00000"/>
              </a:solidFill>
              <a:latin typeface="Century Gothic" panose="020B0502020202020204" pitchFamily="34" charset="0"/>
            </a:rPr>
            <a:t>AND</a:t>
          </a:r>
          <a:r>
            <a:rPr lang="en-US" sz="1800" kern="1200" dirty="0">
              <a:latin typeface="Century Gothic" panose="020B0502020202020204" pitchFamily="34" charset="0"/>
            </a:rPr>
            <a:t> out at each session. You must attend the </a:t>
          </a:r>
          <a:r>
            <a:rPr lang="en-US" sz="1800" b="1" kern="1200" dirty="0">
              <a:latin typeface="Century Gothic" panose="020B0502020202020204" pitchFamily="34" charset="0"/>
            </a:rPr>
            <a:t>entire</a:t>
          </a:r>
          <a:r>
            <a:rPr lang="en-US" sz="1800" kern="1200" dirty="0">
              <a:latin typeface="Century Gothic" panose="020B0502020202020204" pitchFamily="34" charset="0"/>
            </a:rPr>
            <a:t> session to receive credit. Credit will </a:t>
          </a:r>
          <a:r>
            <a:rPr lang="en-US" sz="1800" b="1" kern="1200" dirty="0">
              <a:solidFill>
                <a:srgbClr val="C00000"/>
              </a:solidFill>
              <a:latin typeface="Century Gothic" panose="020B0502020202020204" pitchFamily="34" charset="0"/>
            </a:rPr>
            <a:t>NOT </a:t>
          </a:r>
          <a:r>
            <a:rPr lang="en-US" sz="1800" kern="1200" dirty="0">
              <a:latin typeface="Century Gothic" panose="020B0502020202020204" pitchFamily="34" charset="0"/>
            </a:rPr>
            <a:t>be issued after conference if requested via phone or email for attendees who did not sign-in </a:t>
          </a:r>
          <a:r>
            <a:rPr lang="en-US" sz="1800" b="1" kern="1200" dirty="0">
              <a:solidFill>
                <a:srgbClr val="C00000"/>
              </a:solidFill>
              <a:latin typeface="Century Gothic" panose="020B0502020202020204" pitchFamily="34" charset="0"/>
            </a:rPr>
            <a:t>AND</a:t>
          </a:r>
          <a:r>
            <a:rPr lang="en-US" sz="1800" kern="1200" dirty="0">
              <a:latin typeface="Century Gothic" panose="020B0502020202020204" pitchFamily="34" charset="0"/>
            </a:rPr>
            <a:t> out. </a:t>
          </a:r>
        </a:p>
        <a:p>
          <a:pPr lvl="0" algn="l" defTabSz="800100">
            <a:lnSpc>
              <a:spcPct val="100000"/>
            </a:lnSpc>
            <a:spcBef>
              <a:spcPct val="0"/>
            </a:spcBef>
            <a:spcAft>
              <a:spcPct val="35000"/>
            </a:spcAft>
          </a:pPr>
          <a:endParaRPr lang="en-US" sz="1800" kern="1200" dirty="0">
            <a:latin typeface="Century Gothic" panose="020B0502020202020204" pitchFamily="34" charset="0"/>
          </a:endParaRPr>
        </a:p>
        <a:p>
          <a:pPr lvl="0" algn="l" defTabSz="800100">
            <a:lnSpc>
              <a:spcPct val="100000"/>
            </a:lnSpc>
            <a:spcBef>
              <a:spcPct val="0"/>
            </a:spcBef>
            <a:spcAft>
              <a:spcPct val="35000"/>
            </a:spcAft>
          </a:pPr>
          <a:r>
            <a:rPr lang="en-US" sz="1800" kern="1200" dirty="0">
              <a:latin typeface="Century Gothic" panose="020B0502020202020204" pitchFamily="34" charset="0"/>
            </a:rPr>
            <a:t>Credits from conference can be accessed in your TPTA Profile at </a:t>
          </a:r>
          <a:r>
            <a:rPr lang="en-US" sz="1800" kern="1200" dirty="0">
              <a:latin typeface="Century Gothic" panose="020B0502020202020204" pitchFamily="34" charset="0"/>
              <a:hlinkClick xmlns:r="http://schemas.openxmlformats.org/officeDocument/2006/relationships" r:id="rId4"/>
            </a:rPr>
            <a:t>www.tpta.org</a:t>
          </a:r>
          <a:r>
            <a:rPr lang="en-US" sz="1800" kern="1200" dirty="0">
              <a:latin typeface="Century Gothic" panose="020B0502020202020204" pitchFamily="34" charset="0"/>
            </a:rPr>
            <a:t>. Login to the same profile used when registering for conference to access credits November 15, 2019.</a:t>
          </a:r>
        </a:p>
      </dsp:txBody>
      <dsp:txXfrm>
        <a:off x="2280849" y="1344128"/>
        <a:ext cx="7494619" cy="11311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9/15/2019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9/15/2019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192474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11659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5"/>
              </a:solidFill>
            </a:endParaRPr>
          </a:p>
        </p:txBody>
      </p:sp>
      <p:sp>
        <p:nvSpPr>
          <p:cNvPr id="4" name="Slide Number Placeholder 3"/>
          <p:cNvSpPr>
            <a:spLocks noGrp="1"/>
          </p:cNvSpPr>
          <p:nvPr>
            <p:ph type="sldNum" sz="quarter" idx="10"/>
          </p:nvPr>
        </p:nvSpPr>
        <p:spPr/>
        <p:txBody>
          <a:bodyPr/>
          <a:lstStyle/>
          <a:p>
            <a:fld id="{6BF82289-BCFD-4053-9D06-A9140C63A457}" type="slidenum">
              <a:rPr lang="en-US" smtClean="0"/>
              <a:t>15</a:t>
            </a:fld>
            <a:endParaRPr lang="en-US" dirty="0"/>
          </a:p>
        </p:txBody>
      </p:sp>
    </p:spTree>
    <p:extLst>
      <p:ext uri="{BB962C8B-B14F-4D97-AF65-F5344CB8AC3E}">
        <p14:creationId xmlns:p14="http://schemas.microsoft.com/office/powerpoint/2010/main" val="4200920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17</a:t>
            </a:fld>
            <a:endParaRPr lang="en-US" dirty="0"/>
          </a:p>
        </p:txBody>
      </p:sp>
    </p:spTree>
    <p:extLst>
      <p:ext uri="{BB962C8B-B14F-4D97-AF65-F5344CB8AC3E}">
        <p14:creationId xmlns:p14="http://schemas.microsoft.com/office/powerpoint/2010/main" val="61689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20</a:t>
            </a:fld>
            <a:endParaRPr lang="en-US" dirty="0"/>
          </a:p>
        </p:txBody>
      </p:sp>
    </p:spTree>
    <p:extLst>
      <p:ext uri="{BB962C8B-B14F-4D97-AF65-F5344CB8AC3E}">
        <p14:creationId xmlns:p14="http://schemas.microsoft.com/office/powerpoint/2010/main" val="321114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Purpose of muscle rehab reeducation, modification, and retraining </a:t>
            </a:r>
          </a:p>
          <a:p>
            <a:r>
              <a:rPr lang="en-US" sz="1900" dirty="0"/>
              <a:t>Start with Kegel instruction/assessment</a:t>
            </a:r>
          </a:p>
          <a:p>
            <a:pPr defTabSz="942289"/>
            <a:r>
              <a:rPr lang="en-US" sz="1900" dirty="0"/>
              <a:t>APTA recommends Pelvic floor muscle exercises to involve contracting, holding, and releasing pelvic floor muscles, Kegel’s are recommended as the first-line of treatment.</a:t>
            </a:r>
          </a:p>
          <a:p>
            <a:r>
              <a:rPr lang="en-US" sz="1900" dirty="0"/>
              <a:t>Patients are initially seen weekly</a:t>
            </a:r>
          </a:p>
          <a:p>
            <a:r>
              <a:rPr lang="en-US" sz="1900" dirty="0"/>
              <a:t>Research says should take no more than 8-10 sessions.</a:t>
            </a:r>
          </a:p>
          <a:p>
            <a:r>
              <a:rPr lang="en-US" sz="1900" dirty="0"/>
              <a:t>HEP several times a day, and for 12 to 20 weeks.</a:t>
            </a:r>
          </a:p>
          <a:p>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940491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Correct contraction can be verified by biofeedback </a:t>
            </a:r>
            <a:r>
              <a:rPr lang="en-US" sz="1900" b="1" dirty="0"/>
              <a:t>or</a:t>
            </a:r>
            <a:r>
              <a:rPr lang="en-US" sz="1900" dirty="0"/>
              <a:t> manual palpation. </a:t>
            </a:r>
          </a:p>
          <a:p>
            <a:r>
              <a:rPr lang="en-US" sz="1900" dirty="0"/>
              <a:t>Patient can see almost instantly their muscle output during exercise. </a:t>
            </a:r>
          </a:p>
          <a:p>
            <a:r>
              <a:rPr lang="en-US" sz="1900" dirty="0"/>
              <a:t>Based on the literature, PF exercise </a:t>
            </a:r>
            <a:r>
              <a:rPr lang="en-US" sz="1900" b="1" dirty="0"/>
              <a:t>with</a:t>
            </a:r>
            <a:r>
              <a:rPr lang="en-US" sz="1900" dirty="0"/>
              <a:t> biofeedback is not more effective than PFME alone</a:t>
            </a:r>
          </a:p>
          <a:p>
            <a:r>
              <a:rPr lang="en-US" sz="1900" dirty="0"/>
              <a:t>There are no studies that PFM training will improve SUI.</a:t>
            </a:r>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3640058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Generally chosen because if the need to RE-TRAIN a specific muscle or strengthen weak muscle</a:t>
            </a:r>
          </a:p>
          <a:p>
            <a:r>
              <a:rPr lang="en-US" sz="1900" dirty="0"/>
              <a:t>Objective of PF EMS are to improve muscle strength, to normalize the reflex activity and to increase circulation </a:t>
            </a:r>
          </a:p>
          <a:p>
            <a:r>
              <a:rPr lang="en-US" sz="1900" dirty="0"/>
              <a:t>EMS of the pudendal nerve improves urethral closure by activating the PFM. </a:t>
            </a:r>
          </a:p>
          <a:p>
            <a:r>
              <a:rPr lang="en-US" sz="1900" dirty="0"/>
              <a:t>It may also increase conscious awareness of the action of these muscles to improve ability to perform a voluntary muscle contraction.</a:t>
            </a:r>
          </a:p>
          <a:p>
            <a:r>
              <a:rPr lang="en-US" sz="1900" dirty="0"/>
              <a:t>Can be used to fatigue muscle - Higher intensity and higher frequency (100 Hz) along with  high (60) </a:t>
            </a:r>
            <a:r>
              <a:rPr lang="en-US" sz="1900" dirty="0" err="1"/>
              <a:t>pps</a:t>
            </a:r>
            <a:r>
              <a:rPr lang="en-US" sz="1900" dirty="0"/>
              <a:t>  induce stronger muscular contractions, and thus quick muscle fatigue.</a:t>
            </a:r>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dirty="0"/>
          </a:p>
        </p:txBody>
      </p:sp>
    </p:spTree>
    <p:extLst>
      <p:ext uri="{BB962C8B-B14F-4D97-AF65-F5344CB8AC3E}">
        <p14:creationId xmlns:p14="http://schemas.microsoft.com/office/powerpoint/2010/main" val="267648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Same as internal exam – follow the </a:t>
            </a:r>
            <a:r>
              <a:rPr lang="en-US" sz="1900" dirty="0" smtClean="0"/>
              <a:t>“clock” method.</a:t>
            </a:r>
            <a:endParaRPr lang="en-US" sz="1900" dirty="0"/>
          </a:p>
          <a:p>
            <a:r>
              <a:rPr lang="en-US" sz="1900" dirty="0"/>
              <a:t>Patient or PT can use wand - enables control the exact amount and location of pressure applied.</a:t>
            </a:r>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3894681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Trigger points can develop in any of the pelvic floor muscles, and usually refer sensation or pain.</a:t>
            </a:r>
          </a:p>
          <a:p>
            <a:r>
              <a:rPr lang="en-US" sz="1900" dirty="0"/>
              <a:t>Avoid applying pressure on bones and joints, pain is Not the purpose </a:t>
            </a:r>
          </a:p>
          <a:p>
            <a:r>
              <a:rPr lang="en-US" sz="1900" dirty="0"/>
              <a:t>Adductor muscles have trigger points which can refer pain into the anus and genital areas</a:t>
            </a:r>
          </a:p>
          <a:p>
            <a:r>
              <a:rPr lang="en-US" sz="1900" dirty="0"/>
              <a:t>Correct positioning for manual stretching</a:t>
            </a:r>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198737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22280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110243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83B66-983F-49BB-9DDF-AEBB03A868FA}" type="slidenum">
              <a:rPr lang="en-US" smtClean="0"/>
              <a:t>27</a:t>
            </a:fld>
            <a:endParaRPr lang="en-US"/>
          </a:p>
        </p:txBody>
      </p:sp>
    </p:spTree>
    <p:extLst>
      <p:ext uri="{BB962C8B-B14F-4D97-AF65-F5344CB8AC3E}">
        <p14:creationId xmlns:p14="http://schemas.microsoft.com/office/powerpoint/2010/main" val="2856358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363824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293868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900" dirty="0" smtClean="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3728589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282985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201352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115472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359716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139966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 per</a:t>
            </a:r>
            <a:r>
              <a:rPr lang="en-US" baseline="0" dirty="0" smtClean="0"/>
              <a:t> slide slides 1-48</a:t>
            </a:r>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3</a:t>
            </a:fld>
            <a:endParaRPr lang="en-US" dirty="0"/>
          </a:p>
        </p:txBody>
      </p:sp>
    </p:spTree>
    <p:extLst>
      <p:ext uri="{BB962C8B-B14F-4D97-AF65-F5344CB8AC3E}">
        <p14:creationId xmlns:p14="http://schemas.microsoft.com/office/powerpoint/2010/main" val="3096607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37</a:t>
            </a:fld>
            <a:endParaRPr lang="en-US" dirty="0"/>
          </a:p>
        </p:txBody>
      </p:sp>
    </p:spTree>
    <p:extLst>
      <p:ext uri="{BB962C8B-B14F-4D97-AF65-F5344CB8AC3E}">
        <p14:creationId xmlns:p14="http://schemas.microsoft.com/office/powerpoint/2010/main" val="1192552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38</a:t>
            </a:fld>
            <a:endParaRPr lang="en-US" dirty="0"/>
          </a:p>
        </p:txBody>
      </p:sp>
    </p:spTree>
    <p:extLst>
      <p:ext uri="{BB962C8B-B14F-4D97-AF65-F5344CB8AC3E}">
        <p14:creationId xmlns:p14="http://schemas.microsoft.com/office/powerpoint/2010/main" val="2442908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39</a:t>
            </a:fld>
            <a:endParaRPr lang="en-US" dirty="0"/>
          </a:p>
        </p:txBody>
      </p:sp>
    </p:spTree>
    <p:extLst>
      <p:ext uri="{BB962C8B-B14F-4D97-AF65-F5344CB8AC3E}">
        <p14:creationId xmlns:p14="http://schemas.microsoft.com/office/powerpoint/2010/main" val="955027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42</a:t>
            </a:fld>
            <a:endParaRPr lang="en-US" dirty="0"/>
          </a:p>
        </p:txBody>
      </p:sp>
    </p:spTree>
    <p:extLst>
      <p:ext uri="{BB962C8B-B14F-4D97-AF65-F5344CB8AC3E}">
        <p14:creationId xmlns:p14="http://schemas.microsoft.com/office/powerpoint/2010/main" val="208561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43</a:t>
            </a:fld>
            <a:endParaRPr lang="en-US" dirty="0"/>
          </a:p>
        </p:txBody>
      </p:sp>
    </p:spTree>
    <p:extLst>
      <p:ext uri="{BB962C8B-B14F-4D97-AF65-F5344CB8AC3E}">
        <p14:creationId xmlns:p14="http://schemas.microsoft.com/office/powerpoint/2010/main" val="935737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44</a:t>
            </a:fld>
            <a:endParaRPr lang="en-US" dirty="0"/>
          </a:p>
        </p:txBody>
      </p:sp>
    </p:spTree>
    <p:extLst>
      <p:ext uri="{BB962C8B-B14F-4D97-AF65-F5344CB8AC3E}">
        <p14:creationId xmlns:p14="http://schemas.microsoft.com/office/powerpoint/2010/main" val="2439075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45</a:t>
            </a:fld>
            <a:endParaRPr lang="en-US" dirty="0"/>
          </a:p>
        </p:txBody>
      </p:sp>
    </p:spTree>
    <p:extLst>
      <p:ext uri="{BB962C8B-B14F-4D97-AF65-F5344CB8AC3E}">
        <p14:creationId xmlns:p14="http://schemas.microsoft.com/office/powerpoint/2010/main" val="3284389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46</a:t>
            </a:fld>
            <a:endParaRPr lang="en-US" dirty="0"/>
          </a:p>
        </p:txBody>
      </p:sp>
    </p:spTree>
    <p:extLst>
      <p:ext uri="{BB962C8B-B14F-4D97-AF65-F5344CB8AC3E}">
        <p14:creationId xmlns:p14="http://schemas.microsoft.com/office/powerpoint/2010/main" val="1116164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47</a:t>
            </a:fld>
            <a:endParaRPr lang="en-US" dirty="0"/>
          </a:p>
        </p:txBody>
      </p:sp>
    </p:spTree>
    <p:extLst>
      <p:ext uri="{BB962C8B-B14F-4D97-AF65-F5344CB8AC3E}">
        <p14:creationId xmlns:p14="http://schemas.microsoft.com/office/powerpoint/2010/main" val="105973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48</a:t>
            </a:fld>
            <a:endParaRPr lang="en-US" dirty="0"/>
          </a:p>
        </p:txBody>
      </p:sp>
    </p:spTree>
    <p:extLst>
      <p:ext uri="{BB962C8B-B14F-4D97-AF65-F5344CB8AC3E}">
        <p14:creationId xmlns:p14="http://schemas.microsoft.com/office/powerpoint/2010/main" val="286187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826300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m in per </a:t>
            </a:r>
            <a:r>
              <a:rPr lang="en-US" smtClean="0"/>
              <a:t>slide slides 49-66</a:t>
            </a:r>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49</a:t>
            </a:fld>
            <a:endParaRPr lang="en-US" dirty="0"/>
          </a:p>
        </p:txBody>
      </p:sp>
    </p:spTree>
    <p:extLst>
      <p:ext uri="{BB962C8B-B14F-4D97-AF65-F5344CB8AC3E}">
        <p14:creationId xmlns:p14="http://schemas.microsoft.com/office/powerpoint/2010/main" val="1437925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50</a:t>
            </a:fld>
            <a:endParaRPr lang="en-US" dirty="0"/>
          </a:p>
        </p:txBody>
      </p:sp>
    </p:spTree>
    <p:extLst>
      <p:ext uri="{BB962C8B-B14F-4D97-AF65-F5344CB8AC3E}">
        <p14:creationId xmlns:p14="http://schemas.microsoft.com/office/powerpoint/2010/main" val="2217617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51</a:t>
            </a:fld>
            <a:endParaRPr lang="en-US" dirty="0"/>
          </a:p>
        </p:txBody>
      </p:sp>
    </p:spTree>
    <p:extLst>
      <p:ext uri="{BB962C8B-B14F-4D97-AF65-F5344CB8AC3E}">
        <p14:creationId xmlns:p14="http://schemas.microsoft.com/office/powerpoint/2010/main" val="588383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52</a:t>
            </a:fld>
            <a:endParaRPr lang="en-US" dirty="0"/>
          </a:p>
        </p:txBody>
      </p:sp>
    </p:spTree>
    <p:extLst>
      <p:ext uri="{BB962C8B-B14F-4D97-AF65-F5344CB8AC3E}">
        <p14:creationId xmlns:p14="http://schemas.microsoft.com/office/powerpoint/2010/main" val="488489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53</a:t>
            </a:fld>
            <a:endParaRPr lang="en-US" dirty="0"/>
          </a:p>
        </p:txBody>
      </p:sp>
    </p:spTree>
    <p:extLst>
      <p:ext uri="{BB962C8B-B14F-4D97-AF65-F5344CB8AC3E}">
        <p14:creationId xmlns:p14="http://schemas.microsoft.com/office/powerpoint/2010/main" val="3468104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54</a:t>
            </a:fld>
            <a:endParaRPr lang="en-US" dirty="0"/>
          </a:p>
        </p:txBody>
      </p:sp>
    </p:spTree>
    <p:extLst>
      <p:ext uri="{BB962C8B-B14F-4D97-AF65-F5344CB8AC3E}">
        <p14:creationId xmlns:p14="http://schemas.microsoft.com/office/powerpoint/2010/main" val="2887796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Pudendal Neuralgia!</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55</a:t>
            </a:fld>
            <a:endParaRPr lang="en-US" dirty="0"/>
          </a:p>
        </p:txBody>
      </p:sp>
    </p:spTree>
    <p:extLst>
      <p:ext uri="{BB962C8B-B14F-4D97-AF65-F5344CB8AC3E}">
        <p14:creationId xmlns:p14="http://schemas.microsoft.com/office/powerpoint/2010/main" val="1097106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56</a:t>
            </a:fld>
            <a:endParaRPr lang="en-US" dirty="0"/>
          </a:p>
        </p:txBody>
      </p:sp>
    </p:spTree>
    <p:extLst>
      <p:ext uri="{BB962C8B-B14F-4D97-AF65-F5344CB8AC3E}">
        <p14:creationId xmlns:p14="http://schemas.microsoft.com/office/powerpoint/2010/main" val="3230197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57</a:t>
            </a:fld>
            <a:endParaRPr lang="en-US" dirty="0"/>
          </a:p>
        </p:txBody>
      </p:sp>
    </p:spTree>
    <p:extLst>
      <p:ext uri="{BB962C8B-B14F-4D97-AF65-F5344CB8AC3E}">
        <p14:creationId xmlns:p14="http://schemas.microsoft.com/office/powerpoint/2010/main" val="3605965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Activate anterior pelvic floor</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58</a:t>
            </a:fld>
            <a:endParaRPr lang="en-US" dirty="0"/>
          </a:p>
        </p:txBody>
      </p:sp>
    </p:spTree>
    <p:extLst>
      <p:ext uri="{BB962C8B-B14F-4D97-AF65-F5344CB8AC3E}">
        <p14:creationId xmlns:p14="http://schemas.microsoft.com/office/powerpoint/2010/main" val="138183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2864700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Activate posterior pelvic floor</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59</a:t>
            </a:fld>
            <a:endParaRPr lang="en-US" dirty="0"/>
          </a:p>
        </p:txBody>
      </p:sp>
    </p:spTree>
    <p:extLst>
      <p:ext uri="{BB962C8B-B14F-4D97-AF65-F5344CB8AC3E}">
        <p14:creationId xmlns:p14="http://schemas.microsoft.com/office/powerpoint/2010/main" val="673873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Piriformis, posterior</a:t>
            </a:r>
            <a:r>
              <a:rPr lang="en-US" baseline="0" dirty="0" smtClean="0"/>
              <a:t> pelvic floor</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60</a:t>
            </a:fld>
            <a:endParaRPr lang="en-US" dirty="0"/>
          </a:p>
        </p:txBody>
      </p:sp>
    </p:spTree>
    <p:extLst>
      <p:ext uri="{BB962C8B-B14F-4D97-AF65-F5344CB8AC3E}">
        <p14:creationId xmlns:p14="http://schemas.microsoft.com/office/powerpoint/2010/main" val="1791085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Obturator Internus</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61</a:t>
            </a:fld>
            <a:endParaRPr lang="en-US" dirty="0"/>
          </a:p>
        </p:txBody>
      </p:sp>
    </p:spTree>
    <p:extLst>
      <p:ext uri="{BB962C8B-B14F-4D97-AF65-F5344CB8AC3E}">
        <p14:creationId xmlns:p14="http://schemas.microsoft.com/office/powerpoint/2010/main" val="13677113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Obturator</a:t>
            </a:r>
            <a:r>
              <a:rPr lang="en-US" baseline="0" dirty="0" smtClean="0"/>
              <a:t> Internus</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62</a:t>
            </a:fld>
            <a:endParaRPr lang="en-US" dirty="0"/>
          </a:p>
        </p:txBody>
      </p:sp>
    </p:spTree>
    <p:extLst>
      <p:ext uri="{BB962C8B-B14F-4D97-AF65-F5344CB8AC3E}">
        <p14:creationId xmlns:p14="http://schemas.microsoft.com/office/powerpoint/2010/main" val="8783355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63</a:t>
            </a:fld>
            <a:endParaRPr lang="en-US" dirty="0"/>
          </a:p>
        </p:txBody>
      </p:sp>
    </p:spTree>
    <p:extLst>
      <p:ext uri="{BB962C8B-B14F-4D97-AF65-F5344CB8AC3E}">
        <p14:creationId xmlns:p14="http://schemas.microsoft.com/office/powerpoint/2010/main" val="27337101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64</a:t>
            </a:fld>
            <a:endParaRPr lang="en-US" dirty="0"/>
          </a:p>
        </p:txBody>
      </p:sp>
    </p:spTree>
    <p:extLst>
      <p:ext uri="{BB962C8B-B14F-4D97-AF65-F5344CB8AC3E}">
        <p14:creationId xmlns:p14="http://schemas.microsoft.com/office/powerpoint/2010/main" val="1342359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Relax the pelvic</a:t>
            </a:r>
            <a:r>
              <a:rPr lang="en-US" baseline="0" dirty="0" smtClean="0"/>
              <a:t> floor</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65</a:t>
            </a:fld>
            <a:endParaRPr lang="en-US" dirty="0"/>
          </a:p>
        </p:txBody>
      </p:sp>
    </p:spTree>
    <p:extLst>
      <p:ext uri="{BB962C8B-B14F-4D97-AF65-F5344CB8AC3E}">
        <p14:creationId xmlns:p14="http://schemas.microsoft.com/office/powerpoint/2010/main" val="191246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173612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83B66-983F-49BB-9DDF-AEBB03A868FA}" type="slidenum">
              <a:rPr lang="en-US" smtClean="0"/>
              <a:t>8</a:t>
            </a:fld>
            <a:endParaRPr lang="en-US"/>
          </a:p>
        </p:txBody>
      </p:sp>
    </p:spTree>
    <p:extLst>
      <p:ext uri="{BB962C8B-B14F-4D97-AF65-F5344CB8AC3E}">
        <p14:creationId xmlns:p14="http://schemas.microsoft.com/office/powerpoint/2010/main" val="427230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167468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Basic Treatment:</a:t>
            </a:r>
          </a:p>
          <a:p>
            <a:pPr lvl="1"/>
            <a:r>
              <a:rPr lang="en-US" sz="3200" dirty="0" smtClean="0"/>
              <a:t>(1) provide education (i.e. on body mechanics, birthing positions)</a:t>
            </a:r>
          </a:p>
          <a:p>
            <a:pPr lvl="1"/>
            <a:r>
              <a:rPr lang="en-US" sz="3200" dirty="0" smtClean="0"/>
              <a:t>(2) recommend tools/techniques (i.e. pelvic stability belts, taping) </a:t>
            </a:r>
          </a:p>
          <a:p>
            <a:pPr lvl="1"/>
            <a:r>
              <a:rPr lang="en-US" sz="3200" dirty="0" smtClean="0"/>
              <a:t>(3) perform manual therapy (i.e. joint mobilization, myofascial trigger point release, muscle energy techniques, connective tissue manipulation) </a:t>
            </a:r>
          </a:p>
          <a:p>
            <a:pPr lvl="1"/>
            <a:r>
              <a:rPr lang="en-US" sz="3200" dirty="0" smtClean="0"/>
              <a:t>(4) individualized home exercise programs (i.e. deep core strengthening, neuromuscular re-education, aquatic exercise). </a:t>
            </a:r>
          </a:p>
          <a:p>
            <a:endParaRPr lang="en-US" dirty="0"/>
          </a:p>
        </p:txBody>
      </p:sp>
      <p:sp>
        <p:nvSpPr>
          <p:cNvPr id="4" name="Slide Number Placeholder 3"/>
          <p:cNvSpPr>
            <a:spLocks noGrp="1"/>
          </p:cNvSpPr>
          <p:nvPr>
            <p:ph type="sldNum" sz="quarter" idx="10"/>
          </p:nvPr>
        </p:nvSpPr>
        <p:spPr/>
        <p:txBody>
          <a:bodyPr/>
          <a:lstStyle/>
          <a:p>
            <a:fld id="{6BF82289-BCFD-4053-9D06-A9140C63A457}" type="slidenum">
              <a:rPr lang="en-US" smtClean="0"/>
              <a:t>11</a:t>
            </a:fld>
            <a:endParaRPr lang="en-US" dirty="0"/>
          </a:p>
        </p:txBody>
      </p:sp>
    </p:spTree>
    <p:extLst>
      <p:ext uri="{BB962C8B-B14F-4D97-AF65-F5344CB8AC3E}">
        <p14:creationId xmlns:p14="http://schemas.microsoft.com/office/powerpoint/2010/main" val="39111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08F12-96AD-4ED4-8132-A78F5E42C1F5}" type="datetime1">
              <a:rPr lang="en-US" smtClean="0"/>
              <a:pPr/>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1312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816964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26929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3497604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570752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09E4-6EA4-4BF3-9FC8-FF40373B88E6}" type="datetime1">
              <a:rPr lang="en-US" smtClean="0"/>
              <a:pPr/>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319689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868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2799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smtClean="0"/>
              <a:t>Click to edit Master title style</a:t>
            </a:r>
            <a:endParaRPr lang="en-US" noProof="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39680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3840700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97613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6545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smtClean="0"/>
              <a:t>Click to edit Master title style</a:t>
            </a:r>
            <a:endParaRPr lang="en-US" noProof="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105141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smtClean="0"/>
              <a:t>Click to edit Master text styles</a:t>
            </a:r>
          </a:p>
        </p:txBody>
      </p:sp>
    </p:spTree>
    <p:extLst>
      <p:ext uri="{BB962C8B-B14F-4D97-AF65-F5344CB8AC3E}">
        <p14:creationId xmlns:p14="http://schemas.microsoft.com/office/powerpoint/2010/main" val="3071809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2049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9/15/2019</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8524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9/15/2019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9181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09E4-6EA4-4BF3-9FC8-FF40373B88E6}" type="datetime1">
              <a:rPr lang="en-US" smtClean="0"/>
              <a:pPr/>
              <a:t>9/15/2019</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268278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9/15/2019</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9892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9/15/2019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50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9/15/2019</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668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5" name="Date Placeholder 4"/>
          <p:cNvSpPr>
            <a:spLocks noGrp="1"/>
          </p:cNvSpPr>
          <p:nvPr>
            <p:ph type="dt" sz="half" idx="10"/>
          </p:nvPr>
        </p:nvSpPr>
        <p:spPr/>
        <p:txBody>
          <a:bodyPr/>
          <a:lstStyle/>
          <a:p>
            <a:fld id="{C20F09E4-6EA4-4BF3-9FC8-FF40373B88E6}" type="datetime1">
              <a:rPr lang="en-US" smtClean="0"/>
              <a:pPr/>
              <a:t>9/15/2019</a:t>
            </a:fld>
            <a:endParaRPr lang="en-US" dirty="0"/>
          </a:p>
        </p:txBody>
      </p:sp>
    </p:spTree>
    <p:extLst>
      <p:ext uri="{BB962C8B-B14F-4D97-AF65-F5344CB8AC3E}">
        <p14:creationId xmlns:p14="http://schemas.microsoft.com/office/powerpoint/2010/main" val="34857012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F09E4-6EA4-4BF3-9FC8-FF40373B88E6}" type="datetime1">
              <a:rPr lang="en-US" smtClean="0"/>
              <a:pPr/>
              <a:t>9/15/2019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413667838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 id="2147484123" r:id="rId18"/>
    <p:sldLayoutId id="2147484124" r:id="rId19"/>
    <p:sldLayoutId id="2147484125" r:id="rId20"/>
    <p:sldLayoutId id="2147484126" r:id="rId21"/>
    <p:sldLayoutId id="2147484127"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c9UDKATwuV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vimeo.com/17375691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7HepxwsY4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KiP-jYVZU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spine-health.com/video/chiropractic-adjustment-sacroiliac-joint-video" TargetMode="External"/><Relationship Id="rId4" Type="http://schemas.openxmlformats.org/officeDocument/2006/relationships/hyperlink" Target="https://www.youtube.com/watch?v=_J4bC9qdA5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v0DMq-qvp4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s://www.youtube.com/watch?v=ZnrI4PTkb9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gif"/><Relationship Id="rId4" Type="http://schemas.openxmlformats.org/officeDocument/2006/relationships/hyperlink" Target="http://www.womenshealthapta.org/talking-points-an-oxford-style-debate-on-dry-needl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www.beyondbasicsphysicaltherapy.com/womens-health"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hyperlink" Target="http://www.apta.org/PTinMotion/News/2017/6/9/NutritionWebpag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tpta.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6191" y="3162207"/>
            <a:ext cx="10058400" cy="822960"/>
          </a:xfrm>
        </p:spPr>
        <p:txBody>
          <a:bodyPr>
            <a:normAutofit fontScale="90000"/>
          </a:bodyPr>
          <a:lstStyle/>
          <a:p>
            <a:r>
              <a:rPr lang="en-US" sz="3100" dirty="0">
                <a:solidFill>
                  <a:schemeClr val="tx1"/>
                </a:solidFill>
                <a:latin typeface="Century Gothic" panose="020B0502020202020204" pitchFamily="34" charset="0"/>
              </a:rPr>
              <a:t>2019 TEXAS PHYSICAL THERAPY ASSOCIATION </a:t>
            </a:r>
            <a:br>
              <a:rPr lang="en-US" sz="3100" dirty="0">
                <a:solidFill>
                  <a:schemeClr val="tx1"/>
                </a:solidFill>
                <a:latin typeface="Century Gothic" panose="020B0502020202020204" pitchFamily="34" charset="0"/>
              </a:rPr>
            </a:br>
            <a:r>
              <a:rPr lang="en-US" sz="3100" dirty="0">
                <a:solidFill>
                  <a:schemeClr val="tx1"/>
                </a:solidFill>
                <a:latin typeface="Century Gothic" panose="020B0502020202020204" pitchFamily="34" charset="0"/>
              </a:rPr>
              <a:t>ANNUAL CONFERENCE</a:t>
            </a:r>
            <a:r>
              <a:rPr lang="en-US" sz="1400" dirty="0">
                <a:solidFill>
                  <a:schemeClr val="tx1"/>
                </a:solidFill>
                <a:latin typeface="Century Gothic" panose="020B0502020202020204" pitchFamily="34" charset="0"/>
              </a:rPr>
              <a:t/>
            </a:r>
            <a:br>
              <a:rPr lang="en-US" sz="14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The Woodlands, TX</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October 12</a:t>
            </a:r>
            <a:r>
              <a:rPr lang="en-US" sz="2000" baseline="30000" dirty="0">
                <a:solidFill>
                  <a:schemeClr val="tx1"/>
                </a:solidFill>
                <a:latin typeface="Century Gothic" panose="020B0502020202020204" pitchFamily="34" charset="0"/>
              </a:rPr>
              <a:t>th</a:t>
            </a:r>
            <a:r>
              <a:rPr lang="en-US" sz="2000" dirty="0">
                <a:solidFill>
                  <a:schemeClr val="tx1"/>
                </a:solidFill>
                <a:latin typeface="Century Gothic" panose="020B0502020202020204" pitchFamily="34" charset="0"/>
              </a:rPr>
              <a:t>-13</a:t>
            </a:r>
            <a:r>
              <a:rPr lang="en-US" sz="2000" baseline="30000" dirty="0">
                <a:solidFill>
                  <a:schemeClr val="tx1"/>
                </a:solidFill>
                <a:latin typeface="Century Gothic" panose="020B0502020202020204" pitchFamily="34" charset="0"/>
              </a:rPr>
              <a:t>th</a:t>
            </a:r>
            <a:r>
              <a:rPr lang="en-US" sz="2000" dirty="0">
                <a:solidFill>
                  <a:schemeClr val="tx1"/>
                </a:solidFill>
                <a:latin typeface="Century Gothic" panose="020B0502020202020204" pitchFamily="34" charset="0"/>
              </a:rPr>
              <a:t> </a:t>
            </a:r>
            <a:endParaRPr lang="en-US" sz="1400" dirty="0">
              <a:solidFill>
                <a:schemeClr val="tx1"/>
              </a:solidFill>
              <a:latin typeface="Century Gothic" panose="020B0502020202020204" pitchFamily="34" charset="0"/>
            </a:endParaRPr>
          </a:p>
        </p:txBody>
      </p:sp>
      <p:pic>
        <p:nvPicPr>
          <p:cNvPr id="4" name="Picture 3">
            <a:extLst>
              <a:ext uri="{FF2B5EF4-FFF2-40B4-BE49-F238E27FC236}">
                <a16:creationId xmlns:a16="http://schemas.microsoft.com/office/drawing/2014/main" xmlns="" id="{6E30EDD8-CB87-4043-802E-BE15B9607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54" y="516896"/>
            <a:ext cx="5782111" cy="1199787"/>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1382"/>
            <a:ext cx="7206343" cy="1066800"/>
          </a:xfrm>
        </p:spPr>
        <p:txBody>
          <a:bodyPr>
            <a:normAutofit/>
          </a:bodyPr>
          <a:lstStyle/>
          <a:p>
            <a:r>
              <a:rPr lang="en-US" sz="3600" b="1" dirty="0">
                <a:solidFill>
                  <a:srgbClr val="731F1C"/>
                </a:solidFill>
              </a:rPr>
              <a:t>SI joint / pubic bone / </a:t>
            </a:r>
            <a:r>
              <a:rPr lang="en-US" sz="3600" b="1" dirty="0" smtClean="0">
                <a:solidFill>
                  <a:srgbClr val="731F1C"/>
                </a:solidFill>
              </a:rPr>
              <a:t>tailbone</a:t>
            </a:r>
            <a:endParaRPr lang="en-US" sz="3600" b="1" dirty="0">
              <a:solidFill>
                <a:srgbClr val="731F1C"/>
              </a:solidFill>
            </a:endParaRPr>
          </a:p>
        </p:txBody>
      </p:sp>
      <p:sp>
        <p:nvSpPr>
          <p:cNvPr id="3" name="Content Placeholder 2"/>
          <p:cNvSpPr>
            <a:spLocks noGrp="1"/>
          </p:cNvSpPr>
          <p:nvPr>
            <p:ph idx="1"/>
          </p:nvPr>
        </p:nvSpPr>
        <p:spPr>
          <a:xfrm>
            <a:off x="304800" y="1037058"/>
            <a:ext cx="7908758" cy="5122618"/>
          </a:xfrm>
        </p:spPr>
        <p:txBody>
          <a:bodyPr>
            <a:normAutofit/>
          </a:bodyPr>
          <a:lstStyle/>
          <a:p>
            <a:r>
              <a:rPr lang="en-US" sz="2000" dirty="0" smtClean="0">
                <a:solidFill>
                  <a:srgbClr val="00B050"/>
                </a:solidFill>
              </a:rPr>
              <a:t>Causes:</a:t>
            </a:r>
            <a:endParaRPr lang="en-US" sz="2000" dirty="0">
              <a:solidFill>
                <a:srgbClr val="00B050"/>
              </a:solidFill>
            </a:endParaRPr>
          </a:p>
          <a:p>
            <a:pPr marL="457200" lvl="1" indent="0">
              <a:buNone/>
            </a:pPr>
            <a:r>
              <a:rPr lang="en-US" sz="2400" dirty="0" smtClean="0">
                <a:solidFill>
                  <a:srgbClr val="00B050"/>
                </a:solidFill>
              </a:rPr>
              <a:t>fracture</a:t>
            </a:r>
            <a:r>
              <a:rPr lang="en-US" sz="2400" dirty="0">
                <a:solidFill>
                  <a:srgbClr val="00B050"/>
                </a:solidFill>
              </a:rPr>
              <a:t>, childbirth, fall, sports injury, </a:t>
            </a:r>
            <a:r>
              <a:rPr lang="en-US" sz="2400" dirty="0" smtClean="0">
                <a:solidFill>
                  <a:srgbClr val="00B050"/>
                </a:solidFill>
              </a:rPr>
              <a:t>repetitive </a:t>
            </a:r>
            <a:r>
              <a:rPr lang="en-US" sz="2400" dirty="0">
                <a:solidFill>
                  <a:srgbClr val="00B050"/>
                </a:solidFill>
              </a:rPr>
              <a:t>stress</a:t>
            </a:r>
            <a:r>
              <a:rPr lang="en-US" sz="2400" dirty="0" smtClean="0">
                <a:solidFill>
                  <a:srgbClr val="00B050"/>
                </a:solidFill>
              </a:rPr>
              <a:t>, congenital </a:t>
            </a:r>
            <a:r>
              <a:rPr lang="en-US" sz="2400" dirty="0">
                <a:solidFill>
                  <a:srgbClr val="00B050"/>
                </a:solidFill>
              </a:rPr>
              <a:t>abnormality, Infections, tumors/cysts</a:t>
            </a:r>
            <a:r>
              <a:rPr lang="en-US" sz="2400" dirty="0" smtClean="0">
                <a:solidFill>
                  <a:srgbClr val="00B050"/>
                </a:solidFill>
              </a:rPr>
              <a:t>, degenerative </a:t>
            </a:r>
            <a:r>
              <a:rPr lang="en-US" sz="2400" dirty="0">
                <a:solidFill>
                  <a:srgbClr val="00B050"/>
                </a:solidFill>
              </a:rPr>
              <a:t>arthritis or other spinal </a:t>
            </a:r>
            <a:r>
              <a:rPr lang="en-US" sz="2400" dirty="0" smtClean="0">
                <a:solidFill>
                  <a:srgbClr val="00B050"/>
                </a:solidFill>
              </a:rPr>
              <a:t>injury/condition (</a:t>
            </a:r>
            <a:r>
              <a:rPr lang="en-US" sz="2400" dirty="0">
                <a:solidFill>
                  <a:srgbClr val="00B050"/>
                </a:solidFill>
              </a:rPr>
              <a:t>spurs, nerve root compression, DDD)</a:t>
            </a:r>
          </a:p>
          <a:p>
            <a:r>
              <a:rPr lang="en-US" sz="2000" dirty="0" smtClean="0">
                <a:solidFill>
                  <a:srgbClr val="002060"/>
                </a:solidFill>
              </a:rPr>
              <a:t>Sacroiliac </a:t>
            </a:r>
            <a:r>
              <a:rPr lang="en-US" sz="2000" dirty="0">
                <a:solidFill>
                  <a:srgbClr val="002060"/>
                </a:solidFill>
              </a:rPr>
              <a:t>Joint - pain deep at the SI joint with radiation of symptoms along the low back and hip/buttock </a:t>
            </a:r>
            <a:endParaRPr lang="en-US" sz="2000" dirty="0" smtClean="0">
              <a:solidFill>
                <a:srgbClr val="002060"/>
              </a:solidFill>
            </a:endParaRPr>
          </a:p>
          <a:p>
            <a:pPr lvl="1"/>
            <a:r>
              <a:rPr lang="en-US" sz="1800" dirty="0" smtClean="0">
                <a:solidFill>
                  <a:srgbClr val="002060"/>
                </a:solidFill>
              </a:rPr>
              <a:t>Upslips, </a:t>
            </a:r>
            <a:r>
              <a:rPr lang="en-US" sz="1800" dirty="0" err="1" smtClean="0">
                <a:solidFill>
                  <a:srgbClr val="002060"/>
                </a:solidFill>
              </a:rPr>
              <a:t>Downslips</a:t>
            </a:r>
            <a:r>
              <a:rPr lang="en-US" sz="1800" b="1" dirty="0" smtClean="0">
                <a:solidFill>
                  <a:srgbClr val="002060"/>
                </a:solidFill>
              </a:rPr>
              <a:t> </a:t>
            </a:r>
          </a:p>
          <a:p>
            <a:pPr lvl="1"/>
            <a:r>
              <a:rPr lang="en-US" sz="1800" dirty="0" smtClean="0">
                <a:solidFill>
                  <a:srgbClr val="002060"/>
                </a:solidFill>
              </a:rPr>
              <a:t>Sacral nutation and Counter-nutation (normal during flexion and extension) </a:t>
            </a:r>
          </a:p>
          <a:p>
            <a:pPr lvl="1"/>
            <a:r>
              <a:rPr lang="en-US" sz="1800" dirty="0" smtClean="0">
                <a:solidFill>
                  <a:srgbClr val="002060"/>
                </a:solidFill>
              </a:rPr>
              <a:t>Anterior rotation (accentuates a lumbar lordosis), </a:t>
            </a:r>
          </a:p>
          <a:p>
            <a:pPr lvl="1"/>
            <a:r>
              <a:rPr lang="en-US" sz="1800" dirty="0" smtClean="0">
                <a:solidFill>
                  <a:srgbClr val="002060"/>
                </a:solidFill>
              </a:rPr>
              <a:t>Posterior rotation (reduces it)</a:t>
            </a:r>
            <a:endParaRPr lang="en-US" dirty="0" smtClean="0">
              <a:solidFill>
                <a:srgbClr val="002060"/>
              </a:solidFill>
            </a:endParaRPr>
          </a:p>
        </p:txBody>
      </p:sp>
      <p:sp>
        <p:nvSpPr>
          <p:cNvPr id="6" name="Rectangle 5"/>
          <p:cNvSpPr/>
          <p:nvPr/>
        </p:nvSpPr>
        <p:spPr>
          <a:xfrm>
            <a:off x="7320633" y="669714"/>
            <a:ext cx="3579992" cy="523220"/>
          </a:xfrm>
          <a:prstGeom prst="rect">
            <a:avLst/>
          </a:prstGeom>
        </p:spPr>
        <p:txBody>
          <a:bodyPr wrap="square">
            <a:spAutoFit/>
          </a:bodyPr>
          <a:lstStyle/>
          <a:p>
            <a:r>
              <a:rPr lang="en-US" sz="2800" dirty="0" smtClean="0">
                <a:solidFill>
                  <a:srgbClr val="FF0000"/>
                </a:solidFill>
              </a:rPr>
              <a:t>All hurt with sitting </a:t>
            </a:r>
            <a:endParaRPr lang="en-US" sz="2800" dirty="0">
              <a:solidFill>
                <a:srgbClr val="FF0000"/>
              </a:solidFill>
            </a:endParaRPr>
          </a:p>
        </p:txBody>
      </p:sp>
      <p:pic>
        <p:nvPicPr>
          <p:cNvPr id="7" name="Picture 2" descr="Image result for tailbone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174" y="1517073"/>
            <a:ext cx="3795244" cy="379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1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87" y="1456589"/>
            <a:ext cx="8124631" cy="5243836"/>
          </a:xfrm>
        </p:spPr>
        <p:txBody>
          <a:bodyPr>
            <a:noAutofit/>
          </a:bodyPr>
          <a:lstStyle/>
          <a:p>
            <a:r>
              <a:rPr lang="en-US" sz="2000" dirty="0">
                <a:solidFill>
                  <a:srgbClr val="002060"/>
                </a:solidFill>
              </a:rPr>
              <a:t>Coccydynia -  dull or sharp pain</a:t>
            </a:r>
          </a:p>
          <a:p>
            <a:pPr lvl="1"/>
            <a:r>
              <a:rPr lang="en-US" sz="2400" dirty="0">
                <a:solidFill>
                  <a:srgbClr val="002060"/>
                </a:solidFill>
              </a:rPr>
              <a:t>aggravated with direct pressure, increased intraabdominal pressure (i.e. </a:t>
            </a:r>
            <a:r>
              <a:rPr lang="en-US" sz="2400" b="1" dirty="0">
                <a:solidFill>
                  <a:srgbClr val="002060"/>
                </a:solidFill>
              </a:rPr>
              <a:t>sneezing, coughing</a:t>
            </a:r>
            <a:r>
              <a:rPr lang="en-US" sz="2400" dirty="0">
                <a:solidFill>
                  <a:srgbClr val="002060"/>
                </a:solidFill>
              </a:rPr>
              <a:t>), </a:t>
            </a:r>
            <a:r>
              <a:rPr lang="en-US" sz="2400" b="1" dirty="0">
                <a:solidFill>
                  <a:srgbClr val="FF0000"/>
                </a:solidFill>
              </a:rPr>
              <a:t>sitting and walking</a:t>
            </a:r>
            <a:r>
              <a:rPr lang="en-US" sz="2400" dirty="0">
                <a:solidFill>
                  <a:srgbClr val="002060"/>
                </a:solidFill>
              </a:rPr>
              <a:t>.</a:t>
            </a:r>
          </a:p>
          <a:p>
            <a:r>
              <a:rPr lang="en-US" sz="2000" dirty="0">
                <a:solidFill>
                  <a:srgbClr val="002060"/>
                </a:solidFill>
              </a:rPr>
              <a:t>Pubic Symphysis - a dull ache or sometimes sharp pain at or along the pubic symphysis or pubic bones; pain may radiate down the front/inner thighs. </a:t>
            </a:r>
            <a:r>
              <a:rPr lang="en-US" dirty="0">
                <a:solidFill>
                  <a:srgbClr val="002060"/>
                </a:solidFill>
              </a:rPr>
              <a:t> </a:t>
            </a:r>
          </a:p>
          <a:p>
            <a:pPr lvl="1"/>
            <a:r>
              <a:rPr lang="en-US" sz="2400" b="1" dirty="0">
                <a:solidFill>
                  <a:srgbClr val="FF0000"/>
                </a:solidFill>
              </a:rPr>
              <a:t>Symptoms with walking</a:t>
            </a:r>
            <a:r>
              <a:rPr lang="en-US" sz="2400" dirty="0">
                <a:solidFill>
                  <a:srgbClr val="002060"/>
                </a:solidFill>
              </a:rPr>
              <a:t>, weighted and unweighted single leg activities (i.e. climbing stairs, putting on pants) and asymmetrical positioning ( i.e. </a:t>
            </a:r>
            <a:r>
              <a:rPr lang="en-US" sz="2400" b="1" dirty="0">
                <a:solidFill>
                  <a:srgbClr val="002060"/>
                </a:solidFill>
              </a:rPr>
              <a:t>sitting </a:t>
            </a:r>
            <a:r>
              <a:rPr lang="en-US" sz="2400" b="1" dirty="0">
                <a:solidFill>
                  <a:srgbClr val="FF0000"/>
                </a:solidFill>
              </a:rPr>
              <a:t>cross-legged</a:t>
            </a:r>
            <a:r>
              <a:rPr lang="en-US" sz="2400" b="1" dirty="0">
                <a:solidFill>
                  <a:srgbClr val="002060"/>
                </a:solidFill>
              </a:rPr>
              <a:t>, </a:t>
            </a:r>
            <a:r>
              <a:rPr lang="en-US" sz="2400" dirty="0">
                <a:solidFill>
                  <a:srgbClr val="002060"/>
                </a:solidFill>
              </a:rPr>
              <a:t>carrying items on one side).</a:t>
            </a:r>
          </a:p>
          <a:p>
            <a:endParaRPr lang="en-US" dirty="0"/>
          </a:p>
        </p:txBody>
      </p:sp>
      <p:pic>
        <p:nvPicPr>
          <p:cNvPr id="4" name="Picture 2" descr="Image result for cause of SI joint / pubic bone / tailbone 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418" y="1215958"/>
            <a:ext cx="3647919" cy="34152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74192" y="384961"/>
            <a:ext cx="10815864" cy="830997"/>
          </a:xfrm>
        </p:spPr>
        <p:txBody>
          <a:bodyPr>
            <a:normAutofit/>
          </a:bodyPr>
          <a:lstStyle/>
          <a:p>
            <a:r>
              <a:rPr lang="en-US" sz="3600" b="1" dirty="0">
                <a:solidFill>
                  <a:srgbClr val="731F1C"/>
                </a:solidFill>
              </a:rPr>
              <a:t>SI joint / pubic bone / </a:t>
            </a:r>
            <a:r>
              <a:rPr lang="en-US" sz="3600" b="1" dirty="0" smtClean="0">
                <a:solidFill>
                  <a:srgbClr val="731F1C"/>
                </a:solidFill>
              </a:rPr>
              <a:t>tailbone</a:t>
            </a:r>
            <a:endParaRPr lang="en-US" sz="3600" b="1" dirty="0">
              <a:solidFill>
                <a:srgbClr val="731F1C"/>
              </a:solidFill>
            </a:endParaRPr>
          </a:p>
        </p:txBody>
      </p:sp>
    </p:spTree>
    <p:extLst>
      <p:ext uri="{BB962C8B-B14F-4D97-AF65-F5344CB8AC3E}">
        <p14:creationId xmlns:p14="http://schemas.microsoft.com/office/powerpoint/2010/main" val="40140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4">
                    <a:lumMod val="50000"/>
                  </a:schemeClr>
                </a:solidFill>
              </a:rPr>
              <a:t>Pregnancy Pre and </a:t>
            </a:r>
            <a:r>
              <a:rPr lang="en-US" sz="3200" b="1" dirty="0">
                <a:solidFill>
                  <a:schemeClr val="accent4">
                    <a:lumMod val="50000"/>
                  </a:schemeClr>
                </a:solidFill>
              </a:rPr>
              <a:t>P</a:t>
            </a:r>
            <a:r>
              <a:rPr lang="en-US" sz="3200" b="1" dirty="0" smtClean="0">
                <a:solidFill>
                  <a:schemeClr val="accent4">
                    <a:lumMod val="50000"/>
                  </a:schemeClr>
                </a:solidFill>
              </a:rPr>
              <a:t>ost Partum</a:t>
            </a:r>
            <a:endParaRPr lang="en-US" sz="3200" b="1" dirty="0">
              <a:solidFill>
                <a:schemeClr val="accent4">
                  <a:lumMod val="50000"/>
                </a:schemeClr>
              </a:solidFill>
            </a:endParaRPr>
          </a:p>
        </p:txBody>
      </p:sp>
      <p:pic>
        <p:nvPicPr>
          <p:cNvPr id="5122" name="Picture 2" descr="Image result for pregnancy and mus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764" y="311726"/>
            <a:ext cx="3692236" cy="50997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8861" y="1634147"/>
            <a:ext cx="8311792" cy="4638315"/>
          </a:xfrm>
        </p:spPr>
        <p:txBody>
          <a:bodyPr>
            <a:noAutofit/>
          </a:bodyPr>
          <a:lstStyle/>
          <a:p>
            <a:r>
              <a:rPr lang="en-US" sz="2800" dirty="0"/>
              <a:t>When a woman goes through a pregnancy and delivery, the pelvic</a:t>
            </a:r>
            <a:r>
              <a:rPr lang="en-US" sz="2800" b="1" dirty="0"/>
              <a:t> </a:t>
            </a:r>
            <a:r>
              <a:rPr lang="en-US" sz="2800" dirty="0"/>
              <a:t>floor muscles, fascia, and nerves are damaged.</a:t>
            </a:r>
          </a:p>
          <a:p>
            <a:r>
              <a:rPr lang="en-US" sz="2800" dirty="0" smtClean="0"/>
              <a:t>13-36</a:t>
            </a:r>
            <a:r>
              <a:rPr lang="en-US" sz="2800" dirty="0"/>
              <a:t>% of pregnant women who have a vaginal </a:t>
            </a:r>
            <a:r>
              <a:rPr lang="en-US" sz="2800" dirty="0" smtClean="0"/>
              <a:t>delivery experience pre/post-partum symptoms</a:t>
            </a:r>
            <a:endParaRPr lang="en-US" sz="2800" dirty="0"/>
          </a:p>
          <a:p>
            <a:r>
              <a:rPr lang="en-US" sz="2800" dirty="0"/>
              <a:t>Other post-partum complications:</a:t>
            </a:r>
          </a:p>
          <a:p>
            <a:pPr lvl="1"/>
            <a:r>
              <a:rPr lang="en-US" sz="2800" dirty="0"/>
              <a:t>Mastitis, pudendal nerve during </a:t>
            </a:r>
            <a:r>
              <a:rPr lang="en-US" sz="2800" dirty="0" smtClean="0"/>
              <a:t>birth</a:t>
            </a:r>
            <a:r>
              <a:rPr lang="en-US" sz="2800" dirty="0"/>
              <a:t>, joint irritation, voiding difficulty, depression, endometriosis, thyroiditis, fatigue, constipation, anemia</a:t>
            </a:r>
          </a:p>
          <a:p>
            <a:endParaRPr lang="en-US" sz="1600" dirty="0"/>
          </a:p>
        </p:txBody>
      </p:sp>
    </p:spTree>
    <p:extLst>
      <p:ext uri="{BB962C8B-B14F-4D97-AF65-F5344CB8AC3E}">
        <p14:creationId xmlns:p14="http://schemas.microsoft.com/office/powerpoint/2010/main" val="1898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00" y="281916"/>
            <a:ext cx="7726326" cy="1066800"/>
          </a:xfrm>
        </p:spPr>
        <p:txBody>
          <a:bodyPr/>
          <a:lstStyle/>
          <a:p>
            <a:r>
              <a:rPr lang="en-US" sz="3200" b="1" dirty="0" smtClean="0">
                <a:solidFill>
                  <a:schemeClr val="accent4">
                    <a:lumMod val="50000"/>
                  </a:schemeClr>
                </a:solidFill>
              </a:rPr>
              <a:t>Post-Partum Myalgia</a:t>
            </a:r>
            <a:endParaRPr lang="en-US" sz="3200" b="1" dirty="0">
              <a:solidFill>
                <a:schemeClr val="accent4">
                  <a:lumMod val="50000"/>
                </a:schemeClr>
              </a:solidFill>
            </a:endParaRPr>
          </a:p>
        </p:txBody>
      </p:sp>
      <p:sp>
        <p:nvSpPr>
          <p:cNvPr id="3" name="Content Placeholder 2"/>
          <p:cNvSpPr>
            <a:spLocks noGrp="1"/>
          </p:cNvSpPr>
          <p:nvPr>
            <p:ph idx="1"/>
          </p:nvPr>
        </p:nvSpPr>
        <p:spPr>
          <a:xfrm>
            <a:off x="269357" y="1099335"/>
            <a:ext cx="7429301" cy="5301465"/>
          </a:xfrm>
        </p:spPr>
        <p:txBody>
          <a:bodyPr>
            <a:noAutofit/>
          </a:bodyPr>
          <a:lstStyle/>
          <a:p>
            <a:r>
              <a:rPr lang="en-US" sz="2800" dirty="0"/>
              <a:t>May be caused by a direct injury to a muscle. </a:t>
            </a:r>
          </a:p>
          <a:p>
            <a:r>
              <a:rPr lang="en-US" sz="2800" dirty="0" smtClean="0"/>
              <a:t>Pelvic</a:t>
            </a:r>
            <a:r>
              <a:rPr lang="en-US" sz="2800" dirty="0"/>
              <a:t> and rectal </a:t>
            </a:r>
            <a:r>
              <a:rPr lang="en-US" sz="2800" dirty="0" smtClean="0"/>
              <a:t>pain attributed to pelvic floor dysfunction.</a:t>
            </a:r>
          </a:p>
          <a:p>
            <a:pPr lvl="1"/>
            <a:r>
              <a:rPr lang="en-US" sz="2800" dirty="0" smtClean="0"/>
              <a:t>The muscles do not act in a coordinated manner; muscles may be weak or may tighten or spasm</a:t>
            </a:r>
          </a:p>
          <a:p>
            <a:pPr lvl="1"/>
            <a:r>
              <a:rPr lang="en-US" sz="2800" dirty="0" smtClean="0"/>
              <a:t>Hypertonic muscles may cause urinary frequency, urgency, stopping and starting of the urine stream, painful urination or incomplete emptying of the bladder.</a:t>
            </a:r>
          </a:p>
        </p:txBody>
      </p:sp>
      <p:pic>
        <p:nvPicPr>
          <p:cNvPr id="24578" name="Picture 2" descr="Pelvic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733" y="628280"/>
            <a:ext cx="4008320" cy="477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8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21" y="202241"/>
            <a:ext cx="6152707" cy="733425"/>
          </a:xfrm>
        </p:spPr>
        <p:txBody>
          <a:bodyPr/>
          <a:lstStyle/>
          <a:p>
            <a:r>
              <a:rPr lang="en-US" sz="3600" b="1" dirty="0" smtClean="0">
                <a:solidFill>
                  <a:schemeClr val="accent4">
                    <a:lumMod val="50000"/>
                  </a:schemeClr>
                </a:solidFill>
              </a:rPr>
              <a:t>Diastasis Recti</a:t>
            </a:r>
            <a:endParaRPr lang="en-US" sz="3600" b="1" dirty="0">
              <a:solidFill>
                <a:schemeClr val="accent4">
                  <a:lumMod val="50000"/>
                </a:schemeClr>
              </a:solidFill>
            </a:endParaRPr>
          </a:p>
        </p:txBody>
      </p:sp>
      <p:sp>
        <p:nvSpPr>
          <p:cNvPr id="3" name="Content Placeholder 2"/>
          <p:cNvSpPr>
            <a:spLocks noGrp="1"/>
          </p:cNvSpPr>
          <p:nvPr>
            <p:ph idx="1"/>
          </p:nvPr>
        </p:nvSpPr>
        <p:spPr>
          <a:xfrm>
            <a:off x="200721" y="935666"/>
            <a:ext cx="6763996" cy="5662480"/>
          </a:xfrm>
        </p:spPr>
        <p:txBody>
          <a:bodyPr>
            <a:normAutofit fontScale="77500" lnSpcReduction="20000"/>
          </a:bodyPr>
          <a:lstStyle/>
          <a:p>
            <a:r>
              <a:rPr lang="en-US" sz="3200" dirty="0"/>
              <a:t>A condition in which t</a:t>
            </a:r>
            <a:r>
              <a:rPr lang="en-US" sz="3200" dirty="0" smtClean="0"/>
              <a:t>he support system (muscles) for the back and organs weaken causes the connective tissue to tear away from the abdominal wall; the </a:t>
            </a:r>
            <a:r>
              <a:rPr lang="en-US" sz="3200" dirty="0"/>
              <a:t>abdominal muscles </a:t>
            </a:r>
            <a:r>
              <a:rPr lang="en-US" sz="3200" dirty="0" smtClean="0"/>
              <a:t>separate,  causing a hernia.  </a:t>
            </a:r>
          </a:p>
          <a:p>
            <a:pPr lvl="1"/>
            <a:r>
              <a:rPr lang="en-US" sz="2300" b="1" dirty="0" smtClean="0"/>
              <a:t>can </a:t>
            </a:r>
            <a:r>
              <a:rPr lang="en-US" sz="2300" b="1" dirty="0"/>
              <a:t>occur </a:t>
            </a:r>
            <a:r>
              <a:rPr lang="en-US" sz="2300" b="1" dirty="0" smtClean="0"/>
              <a:t>during and after pregnancy</a:t>
            </a:r>
            <a:r>
              <a:rPr lang="en-US" sz="2300" dirty="0" smtClean="0"/>
              <a:t>.</a:t>
            </a:r>
            <a:endParaRPr lang="en-US" sz="2300" dirty="0"/>
          </a:p>
          <a:p>
            <a:r>
              <a:rPr lang="en-US" sz="3200" dirty="0" smtClean="0"/>
              <a:t>Identified as a bulge </a:t>
            </a:r>
            <a:r>
              <a:rPr lang="en-US" sz="3200" dirty="0"/>
              <a:t>in the </a:t>
            </a:r>
            <a:r>
              <a:rPr lang="en-US" sz="3200" dirty="0" smtClean="0"/>
              <a:t>belly that might be </a:t>
            </a:r>
            <a:r>
              <a:rPr lang="en-US" sz="3200" dirty="0"/>
              <a:t>noticeable only when the abdominal muscles are tense, such as during </a:t>
            </a:r>
            <a:r>
              <a:rPr lang="en-US" sz="3200" dirty="0" smtClean="0"/>
              <a:t>coughing or getting up from lying.</a:t>
            </a:r>
          </a:p>
          <a:p>
            <a:r>
              <a:rPr lang="en-US" sz="3200" dirty="0">
                <a:solidFill>
                  <a:srgbClr val="002060"/>
                </a:solidFill>
              </a:rPr>
              <a:t>Symptoms:  Back pain, poor posture, pelvic floor problems like pain and incontinence, gastro- intestinal disturbances like constipation and bloating </a:t>
            </a:r>
            <a:endParaRPr lang="en-US" sz="3200" dirty="0" smtClean="0">
              <a:solidFill>
                <a:srgbClr val="002060"/>
              </a:solidFill>
            </a:endParaRPr>
          </a:p>
          <a:p>
            <a:r>
              <a:rPr lang="en-US" sz="3200" dirty="0" smtClean="0"/>
              <a:t>Can require surgery to repair. </a:t>
            </a:r>
          </a:p>
          <a:p>
            <a:endParaRPr lang="en-US" sz="3200"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591" y="935666"/>
            <a:ext cx="4622504" cy="5114260"/>
          </a:xfrm>
          <a:prstGeom prst="rect">
            <a:avLst/>
          </a:prstGeom>
        </p:spPr>
      </p:pic>
    </p:spTree>
    <p:extLst>
      <p:ext uri="{BB962C8B-B14F-4D97-AF65-F5344CB8AC3E}">
        <p14:creationId xmlns:p14="http://schemas.microsoft.com/office/powerpoint/2010/main" val="35954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Image result for muscle that attach to the pelv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066" y="3562353"/>
            <a:ext cx="4101217" cy="3189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uscle that attach to the pelv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156" y="1484689"/>
            <a:ext cx="4232381" cy="35269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800" b="1" dirty="0" smtClean="0">
                <a:solidFill>
                  <a:schemeClr val="accent1">
                    <a:lumMod val="50000"/>
                  </a:schemeClr>
                </a:solidFill>
              </a:rPr>
              <a:t>Common Physical Therapy Diagnosis That May Have Pelvic Floor Dysfunctions</a:t>
            </a:r>
            <a:endParaRPr lang="en-US" sz="2800" b="1" dirty="0">
              <a:solidFill>
                <a:schemeClr val="accent1">
                  <a:lumMod val="50000"/>
                </a:schemeClr>
              </a:solidFill>
            </a:endParaRPr>
          </a:p>
        </p:txBody>
      </p:sp>
      <p:sp>
        <p:nvSpPr>
          <p:cNvPr id="3" name="Content Placeholder 2"/>
          <p:cNvSpPr>
            <a:spLocks noGrp="1"/>
          </p:cNvSpPr>
          <p:nvPr>
            <p:ph sz="half" idx="1"/>
          </p:nvPr>
        </p:nvSpPr>
        <p:spPr/>
        <p:txBody>
          <a:bodyPr>
            <a:normAutofit fontScale="85000" lnSpcReduction="20000"/>
          </a:bodyPr>
          <a:lstStyle/>
          <a:p>
            <a:r>
              <a:rPr lang="en-US" sz="2800" dirty="0" smtClean="0"/>
              <a:t>Low Back Pain</a:t>
            </a:r>
          </a:p>
          <a:p>
            <a:r>
              <a:rPr lang="en-US" sz="2800" dirty="0" smtClean="0"/>
              <a:t>Hip Pain</a:t>
            </a:r>
          </a:p>
          <a:p>
            <a:r>
              <a:rPr lang="en-US" sz="2800" dirty="0" smtClean="0"/>
              <a:t>Sciatica </a:t>
            </a:r>
          </a:p>
          <a:p>
            <a:r>
              <a:rPr lang="en-US" sz="2800" dirty="0" smtClean="0"/>
              <a:t>SI Joint Pain </a:t>
            </a:r>
          </a:p>
          <a:p>
            <a:r>
              <a:rPr lang="en-US" sz="2800" dirty="0" smtClean="0"/>
              <a:t>Thoracic or Lumbar Disc </a:t>
            </a:r>
          </a:p>
          <a:p>
            <a:r>
              <a:rPr lang="en-US" sz="2800" dirty="0"/>
              <a:t>Groin Pain / Strain</a:t>
            </a:r>
          </a:p>
          <a:p>
            <a:r>
              <a:rPr lang="en-US" sz="2800" dirty="0"/>
              <a:t>Hamstring Pain / Strain</a:t>
            </a:r>
          </a:p>
          <a:p>
            <a:r>
              <a:rPr lang="en-US" sz="2800" dirty="0"/>
              <a:t>Abdominal Pain / Strain</a:t>
            </a:r>
          </a:p>
          <a:p>
            <a:r>
              <a:rPr lang="en-US" sz="2400" dirty="0" smtClean="0">
                <a:solidFill>
                  <a:schemeClr val="accent1">
                    <a:lumMod val="50000"/>
                  </a:schemeClr>
                </a:solidFill>
              </a:rPr>
              <a:t>Anything attached to the Pelvis!</a:t>
            </a:r>
            <a:endParaRPr lang="en-US" sz="2400" dirty="0">
              <a:solidFill>
                <a:schemeClr val="accent1">
                  <a:lumMod val="50000"/>
                </a:schemeClr>
              </a:solidFill>
            </a:endParaRPr>
          </a:p>
        </p:txBody>
      </p:sp>
    </p:spTree>
    <p:extLst>
      <p:ext uri="{BB962C8B-B14F-4D97-AF65-F5344CB8AC3E}">
        <p14:creationId xmlns:p14="http://schemas.microsoft.com/office/powerpoint/2010/main" val="12049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b="1" dirty="0" smtClean="0">
                <a:solidFill>
                  <a:srgbClr val="C00000"/>
                </a:solidFill>
              </a:rPr>
              <a:t>BE AWARE</a:t>
            </a:r>
            <a:endParaRPr lang="en-US" sz="4400" b="1" dirty="0">
              <a:solidFill>
                <a:srgbClr val="C00000"/>
              </a:solidFill>
            </a:endParaRPr>
          </a:p>
        </p:txBody>
      </p:sp>
      <p:sp>
        <p:nvSpPr>
          <p:cNvPr id="6" name="Content Placeholder 5"/>
          <p:cNvSpPr>
            <a:spLocks noGrp="1"/>
          </p:cNvSpPr>
          <p:nvPr>
            <p:ph idx="1"/>
          </p:nvPr>
        </p:nvSpPr>
        <p:spPr>
          <a:xfrm>
            <a:off x="677334" y="1700463"/>
            <a:ext cx="8596668" cy="4340899"/>
          </a:xfrm>
        </p:spPr>
        <p:txBody>
          <a:bodyPr>
            <a:normAutofit/>
          </a:bodyPr>
          <a:lstStyle/>
          <a:p>
            <a:pPr marL="0" indent="0">
              <a:buNone/>
            </a:pPr>
            <a:r>
              <a:rPr lang="en-US" sz="2400" dirty="0" smtClean="0"/>
              <a:t>Performing exercises with any of the muscles attached to the pelvis, without consideration for pelvic floor function can</a:t>
            </a:r>
          </a:p>
          <a:p>
            <a:pPr marL="0" indent="0">
              <a:buNone/>
            </a:pPr>
            <a:r>
              <a:rPr lang="en-US" dirty="0"/>
              <a:t>	</a:t>
            </a:r>
            <a:r>
              <a:rPr lang="en-US" sz="3200" b="1" dirty="0" smtClean="0">
                <a:solidFill>
                  <a:schemeClr val="accent5">
                    <a:lumMod val="60000"/>
                    <a:lumOff val="40000"/>
                  </a:schemeClr>
                </a:solidFill>
              </a:rPr>
              <a:t>cause </a:t>
            </a:r>
          </a:p>
          <a:p>
            <a:pPr marL="0" indent="0">
              <a:buNone/>
            </a:pPr>
            <a:r>
              <a:rPr lang="en-US" sz="3200" b="1" dirty="0">
                <a:solidFill>
                  <a:schemeClr val="accent5">
                    <a:lumMod val="60000"/>
                    <a:lumOff val="40000"/>
                  </a:schemeClr>
                </a:solidFill>
              </a:rPr>
              <a:t>	</a:t>
            </a:r>
            <a:r>
              <a:rPr lang="en-US" sz="3200" b="1" dirty="0" smtClean="0">
                <a:solidFill>
                  <a:schemeClr val="accent5">
                    <a:lumMod val="60000"/>
                    <a:lumOff val="40000"/>
                  </a:schemeClr>
                </a:solidFill>
              </a:rPr>
              <a:t>increase</a:t>
            </a:r>
          </a:p>
          <a:p>
            <a:pPr marL="0" indent="0">
              <a:buNone/>
            </a:pPr>
            <a:r>
              <a:rPr lang="en-US" sz="3200" b="1" dirty="0">
                <a:solidFill>
                  <a:schemeClr val="accent5">
                    <a:lumMod val="60000"/>
                    <a:lumOff val="40000"/>
                  </a:schemeClr>
                </a:solidFill>
              </a:rPr>
              <a:t>	</a:t>
            </a:r>
            <a:r>
              <a:rPr lang="en-US" sz="3200" b="1" dirty="0" smtClean="0">
                <a:solidFill>
                  <a:schemeClr val="accent5">
                    <a:lumMod val="60000"/>
                    <a:lumOff val="40000"/>
                  </a:schemeClr>
                </a:solidFill>
              </a:rPr>
              <a:t>contribute to </a:t>
            </a:r>
          </a:p>
          <a:p>
            <a:pPr marL="0" indent="0">
              <a:buNone/>
            </a:pPr>
            <a:endParaRPr lang="en-US" dirty="0"/>
          </a:p>
          <a:p>
            <a:pPr marL="0" indent="0" algn="ctr">
              <a:buNone/>
            </a:pPr>
            <a:r>
              <a:rPr lang="en-US" sz="4000" b="1" dirty="0" smtClean="0">
                <a:solidFill>
                  <a:srgbClr val="C00000"/>
                </a:solidFill>
              </a:rPr>
              <a:t>**** Pelvic Floor Dysfunction ****</a:t>
            </a:r>
            <a:endParaRPr lang="en-US" sz="4000" b="1" dirty="0">
              <a:solidFill>
                <a:srgbClr val="C00000"/>
              </a:solidFill>
            </a:endParaRPr>
          </a:p>
        </p:txBody>
      </p:sp>
    </p:spTree>
    <p:extLst>
      <p:ext uri="{BB962C8B-B14F-4D97-AF65-F5344CB8AC3E}">
        <p14:creationId xmlns:p14="http://schemas.microsoft.com/office/powerpoint/2010/main" val="2172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age result for take a stretch bre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419" y="0"/>
            <a:ext cx="9969910" cy="66926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04917" y="471636"/>
            <a:ext cx="5174360" cy="1015663"/>
          </a:xfrm>
          <a:prstGeom prst="rect">
            <a:avLst/>
          </a:prstGeom>
        </p:spPr>
        <p:txBody>
          <a:bodyPr wrap="square">
            <a:spAutoFit/>
          </a:bodyPr>
          <a:lstStyle/>
          <a:p>
            <a:r>
              <a:rPr lang="en-US" sz="6000" b="1" i="1" dirty="0">
                <a:solidFill>
                  <a:schemeClr val="accent3">
                    <a:lumMod val="60000"/>
                    <a:lumOff val="40000"/>
                  </a:schemeClr>
                </a:solidFill>
                <a:latin typeface="Curlz MT" panose="04040404050702020202" pitchFamily="82" charset="0"/>
              </a:rPr>
              <a:t>Stretch Break</a:t>
            </a:r>
          </a:p>
        </p:txBody>
      </p:sp>
    </p:spTree>
    <p:extLst>
      <p:ext uri="{BB962C8B-B14F-4D97-AF65-F5344CB8AC3E}">
        <p14:creationId xmlns:p14="http://schemas.microsoft.com/office/powerpoint/2010/main" val="42413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 y="0"/>
            <a:ext cx="7220707" cy="6857999"/>
          </a:xfrm>
        </p:spPr>
      </p:pic>
      <p:sp>
        <p:nvSpPr>
          <p:cNvPr id="2" name="Title 1" descr="title">
            <a:extLst>
              <a:ext uri="{FF2B5EF4-FFF2-40B4-BE49-F238E27FC236}">
                <a16:creationId xmlns:a16="http://schemas.microsoft.com/office/drawing/2014/main" xmlns="" id="{28BAA8DA-C40B-4AB9-9407-30FB70335152}"/>
              </a:ext>
            </a:extLst>
          </p:cNvPr>
          <p:cNvSpPr>
            <a:spLocks noGrp="1"/>
          </p:cNvSpPr>
          <p:nvPr>
            <p:ph type="ctrTitle"/>
          </p:nvPr>
        </p:nvSpPr>
        <p:spPr>
          <a:xfrm>
            <a:off x="7288495" y="706581"/>
            <a:ext cx="4379976" cy="2534525"/>
          </a:xfrm>
        </p:spPr>
        <p:txBody>
          <a:bodyPr/>
          <a:lstStyle/>
          <a:p>
            <a:r>
              <a:rPr lang="en-US" cap="all" dirty="0">
                <a:solidFill>
                  <a:schemeClr val="accent2">
                    <a:lumMod val="50000"/>
                  </a:schemeClr>
                </a:solidFill>
              </a:rPr>
              <a:t>Pelvic Floor Treatment Interventions</a:t>
            </a:r>
          </a:p>
        </p:txBody>
      </p:sp>
      <p:grpSp>
        <p:nvGrpSpPr>
          <p:cNvPr id="4" name="Group 3">
            <a:extLst>
              <a:ext uri="{FF2B5EF4-FFF2-40B4-BE49-F238E27FC236}">
                <a16:creationId xmlns:a16="http://schemas.microsoft.com/office/drawing/2014/main" xmlns=""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442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 result for slide background photo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95876"/>
          </a:xfrm>
          <a:prstGeom prst="rect">
            <a:avLst/>
          </a:prstGeom>
          <a:noFill/>
          <a:effectLst>
            <a:outerShdw blurRad="50800" dist="50800" dir="5400000" algn="ctr" rotWithShape="0">
              <a:srgbClr val="000000">
                <a:alpha val="15000"/>
              </a:srgbClr>
            </a:outerShdw>
          </a:effectLst>
          <a:extLst>
            <a:ext uri="{909E8E84-426E-40DD-AFC4-6F175D3DCCD1}">
              <a14:hiddenFill xmlns:a14="http://schemas.microsoft.com/office/drawing/2010/main">
                <a:solidFill>
                  <a:srgbClr val="FFFFFF"/>
                </a:solidFill>
              </a14:hiddenFill>
            </a:ext>
          </a:extLst>
        </p:spPr>
      </p:pic>
      <p:sp>
        <p:nvSpPr>
          <p:cNvPr id="4" name="Title 3" descr="Title">
            <a:extLst>
              <a:ext uri="{FF2B5EF4-FFF2-40B4-BE49-F238E27FC236}">
                <a16:creationId xmlns:a16="http://schemas.microsoft.com/office/drawing/2014/main" xmlns="" id="{DFF36EE7-AE57-42F4-ACA9-A328C1F4EA02}"/>
              </a:ext>
            </a:extLst>
          </p:cNvPr>
          <p:cNvSpPr>
            <a:spLocks noGrp="1"/>
          </p:cNvSpPr>
          <p:nvPr>
            <p:ph type="title"/>
          </p:nvPr>
        </p:nvSpPr>
        <p:spPr>
          <a:xfrm>
            <a:off x="617144" y="390975"/>
            <a:ext cx="6891564" cy="830997"/>
          </a:xfrm>
        </p:spPr>
        <p:txBody>
          <a:bodyPr/>
          <a:lstStyle/>
          <a:p>
            <a:r>
              <a:rPr lang="en-US" sz="2800" b="1" dirty="0">
                <a:solidFill>
                  <a:srgbClr val="731F1C"/>
                </a:solidFill>
              </a:rPr>
              <a:t>Pelvic Floor Treatment Interventions</a:t>
            </a:r>
          </a:p>
        </p:txBody>
      </p:sp>
      <p:sp>
        <p:nvSpPr>
          <p:cNvPr id="23" name="Text Placeholder 22" descr="content block 1">
            <a:extLst>
              <a:ext uri="{FF2B5EF4-FFF2-40B4-BE49-F238E27FC236}">
                <a16:creationId xmlns:a16="http://schemas.microsoft.com/office/drawing/2014/main" xmlns="" id="{B88939B0-5B9A-4423-AFD1-CF6B22268795}"/>
              </a:ext>
            </a:extLst>
          </p:cNvPr>
          <p:cNvSpPr>
            <a:spLocks noGrp="1"/>
          </p:cNvSpPr>
          <p:nvPr>
            <p:ph type="body" sz="quarter" idx="11"/>
          </p:nvPr>
        </p:nvSpPr>
        <p:spPr>
          <a:xfrm>
            <a:off x="1159249" y="1180013"/>
            <a:ext cx="4975270" cy="4727071"/>
          </a:xfrm>
        </p:spPr>
        <p:txBody>
          <a:bodyPr/>
          <a:lstStyle/>
          <a:p>
            <a:pPr marL="285750" indent="-285750">
              <a:buFont typeface="Wingdings" panose="05000000000000000000" pitchFamily="2" charset="2"/>
              <a:buChar char="Ø"/>
            </a:pPr>
            <a:r>
              <a:rPr lang="en-US" sz="2400" b="1" dirty="0">
                <a:solidFill>
                  <a:schemeClr val="accent2">
                    <a:lumMod val="75000"/>
                    <a:lumOff val="25000"/>
                  </a:schemeClr>
                </a:solidFill>
              </a:rPr>
              <a:t>Pelvic Muscle Rehabilitation</a:t>
            </a:r>
          </a:p>
          <a:p>
            <a:pPr marL="285750" indent="-285750">
              <a:buFont typeface="Wingdings" panose="05000000000000000000" pitchFamily="2" charset="2"/>
              <a:buChar char="Ø"/>
            </a:pPr>
            <a:r>
              <a:rPr lang="en-US" sz="2400" b="1" dirty="0">
                <a:solidFill>
                  <a:schemeClr val="accent2">
                    <a:lumMod val="75000"/>
                    <a:lumOff val="25000"/>
                  </a:schemeClr>
                </a:solidFill>
              </a:rPr>
              <a:t>Biofeedback</a:t>
            </a:r>
          </a:p>
          <a:p>
            <a:pPr marL="285750" indent="-285750">
              <a:buFont typeface="Wingdings" panose="05000000000000000000" pitchFamily="2" charset="2"/>
              <a:buChar char="Ø"/>
            </a:pPr>
            <a:r>
              <a:rPr lang="en-US" sz="2400" b="1" dirty="0">
                <a:solidFill>
                  <a:schemeClr val="accent2">
                    <a:lumMod val="75000"/>
                    <a:lumOff val="25000"/>
                  </a:schemeClr>
                </a:solidFill>
              </a:rPr>
              <a:t>Electrical Stimulation</a:t>
            </a:r>
          </a:p>
          <a:p>
            <a:pPr marL="285750" indent="-285750">
              <a:buFont typeface="Wingdings" panose="05000000000000000000" pitchFamily="2" charset="2"/>
              <a:buChar char="Ø"/>
            </a:pPr>
            <a:r>
              <a:rPr lang="en-US" sz="2400" b="1" dirty="0">
                <a:solidFill>
                  <a:schemeClr val="accent2">
                    <a:lumMod val="75000"/>
                    <a:lumOff val="25000"/>
                  </a:schemeClr>
                </a:solidFill>
              </a:rPr>
              <a:t>Manual Intervention</a:t>
            </a:r>
          </a:p>
          <a:p>
            <a:pPr marL="285750" indent="-285750">
              <a:buFont typeface="Wingdings" panose="05000000000000000000" pitchFamily="2" charset="2"/>
              <a:buChar char="Ø"/>
            </a:pPr>
            <a:r>
              <a:rPr lang="en-US" sz="2400" b="1" dirty="0">
                <a:solidFill>
                  <a:schemeClr val="accent2">
                    <a:lumMod val="75000"/>
                    <a:lumOff val="25000"/>
                  </a:schemeClr>
                </a:solidFill>
              </a:rPr>
              <a:t>Dry Needling</a:t>
            </a:r>
          </a:p>
          <a:p>
            <a:pPr marL="285750" indent="-285750">
              <a:buFont typeface="Wingdings" panose="05000000000000000000" pitchFamily="2" charset="2"/>
              <a:buChar char="Ø"/>
            </a:pPr>
            <a:r>
              <a:rPr lang="en-US" sz="2400" b="1" dirty="0">
                <a:solidFill>
                  <a:schemeClr val="accent2">
                    <a:lumMod val="75000"/>
                    <a:lumOff val="25000"/>
                  </a:schemeClr>
                </a:solidFill>
              </a:rPr>
              <a:t>Ultrasound – therapeutic</a:t>
            </a:r>
          </a:p>
          <a:p>
            <a:pPr marL="285750" indent="-285750">
              <a:buFont typeface="Wingdings" panose="05000000000000000000" pitchFamily="2" charset="2"/>
              <a:buChar char="Ø"/>
            </a:pPr>
            <a:r>
              <a:rPr lang="en-US" sz="2400" b="1" dirty="0">
                <a:solidFill>
                  <a:schemeClr val="accent2">
                    <a:lumMod val="75000"/>
                    <a:lumOff val="25000"/>
                  </a:schemeClr>
                </a:solidFill>
              </a:rPr>
              <a:t>Cold Laser</a:t>
            </a:r>
          </a:p>
          <a:p>
            <a:pPr marL="285750" indent="-285750">
              <a:buFont typeface="Wingdings" panose="05000000000000000000" pitchFamily="2" charset="2"/>
              <a:buChar char="Ø"/>
            </a:pPr>
            <a:r>
              <a:rPr lang="en-US" sz="2400" b="1" dirty="0">
                <a:solidFill>
                  <a:schemeClr val="accent2">
                    <a:lumMod val="75000"/>
                    <a:lumOff val="25000"/>
                  </a:schemeClr>
                </a:solidFill>
              </a:rPr>
              <a:t>Vaginal Dilators</a:t>
            </a:r>
          </a:p>
          <a:p>
            <a:pPr marL="285750" indent="-285750">
              <a:buFont typeface="Wingdings" panose="05000000000000000000" pitchFamily="2" charset="2"/>
              <a:buChar char="Ø"/>
            </a:pPr>
            <a:r>
              <a:rPr lang="en-US" sz="2400" b="1" dirty="0">
                <a:solidFill>
                  <a:schemeClr val="accent2">
                    <a:lumMod val="75000"/>
                    <a:lumOff val="25000"/>
                  </a:schemeClr>
                </a:solidFill>
              </a:rPr>
              <a:t>Patient Education</a:t>
            </a:r>
          </a:p>
          <a:p>
            <a:pPr marL="285750" indent="-285750">
              <a:buFont typeface="Wingdings" panose="05000000000000000000" pitchFamily="2" charset="2"/>
              <a:buChar char="Ø"/>
            </a:pPr>
            <a:r>
              <a:rPr lang="en-US" sz="2400" b="1" dirty="0">
                <a:solidFill>
                  <a:schemeClr val="accent2">
                    <a:lumMod val="75000"/>
                    <a:lumOff val="25000"/>
                  </a:schemeClr>
                </a:solidFill>
              </a:rPr>
              <a:t>Other Exercises and home products</a:t>
            </a:r>
          </a:p>
        </p:txBody>
      </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xmlns=""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19</a:t>
            </a:fld>
            <a:endParaRPr lang="en-US" sz="1200" dirty="0">
              <a:solidFill>
                <a:schemeClr val="bg1"/>
              </a:solidFill>
            </a:endParaRPr>
          </a:p>
        </p:txBody>
      </p:sp>
      <p:pic>
        <p:nvPicPr>
          <p:cNvPr id="10242" name="Picture 2" descr="Image result for pelvic floor exerc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409" y="128587"/>
            <a:ext cx="4762500" cy="660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98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Conference Overview</a:t>
            </a:r>
          </a:p>
        </p:txBody>
      </p:sp>
      <p:graphicFrame>
        <p:nvGraphicFramePr>
          <p:cNvPr id="5" name="Content Placeholder 2">
            <a:extLst>
              <a:ext uri="{FF2B5EF4-FFF2-40B4-BE49-F238E27FC236}">
                <a16:creationId xmlns:a16="http://schemas.microsoft.com/office/drawing/2014/main" xmlns="" id="{5FACA5F5-C8AE-4587-8462-F4FF7061A804}"/>
              </a:ext>
            </a:extLst>
          </p:cNvPr>
          <p:cNvGraphicFramePr>
            <a:graphicFrameLocks noGrp="1"/>
          </p:cNvGraphicFramePr>
          <p:nvPr>
            <p:ph idx="1"/>
            <p:extLst>
              <p:ext uri="{D42A27DB-BD31-4B8C-83A1-F6EECF244321}">
                <p14:modId xmlns:p14="http://schemas.microsoft.com/office/powerpoint/2010/main" val="2028165142"/>
              </p:ext>
            </p:extLst>
          </p:nvPr>
        </p:nvGraphicFramePr>
        <p:xfrm>
          <a:off x="0" y="1930400"/>
          <a:ext cx="10058400" cy="378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191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saturation sat="66000"/>
                    </a14:imgEffect>
                    <a14:imgEffect>
                      <a14:brightnessContrast bright="-20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xmlns=""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xmlns="" id="{3749FE94-FC7C-4359-A56E-6C7A87BDEE87}"/>
              </a:ext>
            </a:extLst>
          </p:cNvPr>
          <p:cNvSpPr>
            <a:spLocks noGrp="1"/>
          </p:cNvSpPr>
          <p:nvPr>
            <p:ph type="title"/>
          </p:nvPr>
        </p:nvSpPr>
        <p:spPr>
          <a:xfrm>
            <a:off x="935182" y="1392383"/>
            <a:ext cx="10247930" cy="3574472"/>
          </a:xfrm>
        </p:spPr>
        <p:txBody>
          <a:bodyPr/>
          <a:lstStyle/>
          <a:p>
            <a:r>
              <a:rPr lang="en-US" sz="3200" dirty="0" smtClean="0"/>
              <a:t>Purpose </a:t>
            </a:r>
            <a:r>
              <a:rPr lang="en-US" sz="3200" dirty="0"/>
              <a:t>of muscle </a:t>
            </a:r>
            <a:r>
              <a:rPr lang="en-US" sz="3200" dirty="0" smtClean="0"/>
              <a:t>rehab is </a:t>
            </a:r>
            <a:r>
              <a:rPr lang="en-US" sz="3200" dirty="0" smtClean="0">
                <a:solidFill>
                  <a:srgbClr val="FFFF00"/>
                </a:solidFill>
              </a:rPr>
              <a:t>re-education</a:t>
            </a:r>
            <a:r>
              <a:rPr lang="en-US" sz="3200" dirty="0">
                <a:solidFill>
                  <a:srgbClr val="FFFF00"/>
                </a:solidFill>
              </a:rPr>
              <a:t>, modification, and retraining </a:t>
            </a:r>
            <a:r>
              <a:rPr lang="en-US" sz="3200" dirty="0" smtClean="0"/>
              <a:t>of specific muscle groups.</a:t>
            </a:r>
            <a:r>
              <a:rPr lang="en-US" sz="3200" dirty="0"/>
              <a:t/>
            </a:r>
            <a:br>
              <a:rPr lang="en-US" sz="3200" dirty="0"/>
            </a:br>
            <a:r>
              <a:rPr lang="en-US" sz="3200" dirty="0"/>
              <a:t/>
            </a:r>
            <a:br>
              <a:rPr lang="en-US" sz="3200" dirty="0"/>
            </a:br>
            <a:r>
              <a:rPr lang="en-US" sz="3200" dirty="0"/>
              <a:t>APTA recommends Kegel’s </a:t>
            </a:r>
            <a:r>
              <a:rPr lang="en-US" sz="3200" dirty="0" smtClean="0"/>
              <a:t>as </a:t>
            </a:r>
            <a:r>
              <a:rPr lang="en-US" sz="3200" dirty="0"/>
              <a:t>the first-line of </a:t>
            </a:r>
            <a:r>
              <a:rPr lang="en-US" sz="3200" dirty="0" smtClean="0"/>
              <a:t>treatment</a:t>
            </a:r>
            <a:br>
              <a:rPr lang="en-US" sz="3200" dirty="0" smtClean="0"/>
            </a:br>
            <a:r>
              <a:rPr lang="en-US" sz="3200" dirty="0" smtClean="0"/>
              <a:t/>
            </a:r>
            <a:br>
              <a:rPr lang="en-US" sz="3200" dirty="0" smtClean="0"/>
            </a:br>
            <a:r>
              <a:rPr lang="en-US" sz="3200" dirty="0" smtClean="0"/>
              <a:t>Patients </a:t>
            </a:r>
            <a:r>
              <a:rPr lang="en-US" sz="3200" dirty="0"/>
              <a:t>are initially seen </a:t>
            </a:r>
            <a:r>
              <a:rPr lang="en-US" sz="3200" dirty="0" smtClean="0"/>
              <a:t>weekly</a:t>
            </a:r>
            <a:br>
              <a:rPr lang="en-US" sz="3200" dirty="0" smtClean="0"/>
            </a:br>
            <a:r>
              <a:rPr lang="en-US" sz="3200" dirty="0"/>
              <a:t/>
            </a:r>
            <a:br>
              <a:rPr lang="en-US" sz="3200" dirty="0"/>
            </a:br>
            <a:r>
              <a:rPr lang="en-US" sz="3200" dirty="0"/>
              <a:t>Research says should take no more than 8-10 sessions</a:t>
            </a:r>
            <a:r>
              <a:rPr lang="en-US" sz="3200" dirty="0" smtClean="0"/>
              <a:t>.</a:t>
            </a:r>
            <a:endParaRPr lang="en-US" sz="3200" dirty="0"/>
          </a:p>
        </p:txBody>
      </p:sp>
      <p:sp>
        <p:nvSpPr>
          <p:cNvPr id="2" name="Text Placeholder 1"/>
          <p:cNvSpPr>
            <a:spLocks noGrp="1"/>
          </p:cNvSpPr>
          <p:nvPr>
            <p:ph type="body" idx="1"/>
          </p:nvPr>
        </p:nvSpPr>
        <p:spPr>
          <a:xfrm>
            <a:off x="1405244" y="5193792"/>
            <a:ext cx="9725890" cy="978408"/>
          </a:xfrm>
        </p:spPr>
        <p:txBody>
          <a:bodyPr/>
          <a:lstStyle/>
          <a:p>
            <a:r>
              <a:rPr lang="en-US" sz="2800" b="1" dirty="0">
                <a:solidFill>
                  <a:schemeClr val="accent3">
                    <a:lumMod val="20000"/>
                    <a:lumOff val="80000"/>
                  </a:schemeClr>
                </a:solidFill>
              </a:rPr>
              <a:t>Pelvic floor muscle exercises involve </a:t>
            </a:r>
            <a:r>
              <a:rPr lang="en-US" sz="2800" b="1" dirty="0">
                <a:solidFill>
                  <a:srgbClr val="FFFF00"/>
                </a:solidFill>
              </a:rPr>
              <a:t>contracting, holding, and releasing </a:t>
            </a:r>
            <a:r>
              <a:rPr lang="en-US" sz="2800" b="1" dirty="0">
                <a:solidFill>
                  <a:schemeClr val="accent3">
                    <a:lumMod val="20000"/>
                    <a:lumOff val="80000"/>
                  </a:schemeClr>
                </a:solidFill>
              </a:rPr>
              <a:t>the pelvic floor muscles, but how do patients know they are using the right muscles?</a:t>
            </a:r>
            <a:br>
              <a:rPr lang="en-US" sz="2800" b="1" dirty="0">
                <a:solidFill>
                  <a:schemeClr val="accent3">
                    <a:lumMod val="20000"/>
                    <a:lumOff val="80000"/>
                  </a:schemeClr>
                </a:solidFill>
              </a:rPr>
            </a:br>
            <a:endParaRPr lang="en-US" sz="2800" b="1" dirty="0">
              <a:solidFill>
                <a:schemeClr val="accent3">
                  <a:lumMod val="20000"/>
                  <a:lumOff val="80000"/>
                </a:schemeClr>
              </a:solidFill>
            </a:endParaRPr>
          </a:p>
        </p:txBody>
      </p:sp>
    </p:spTree>
    <p:extLst>
      <p:ext uri="{BB962C8B-B14F-4D97-AF65-F5344CB8AC3E}">
        <p14:creationId xmlns:p14="http://schemas.microsoft.com/office/powerpoint/2010/main" val="72449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949" y="333710"/>
            <a:ext cx="6259032" cy="763570"/>
          </a:xfrm>
        </p:spPr>
        <p:txBody>
          <a:bodyPr/>
          <a:lstStyle/>
          <a:p>
            <a:r>
              <a:rPr lang="en-US" sz="4000" dirty="0" smtClean="0">
                <a:solidFill>
                  <a:srgbClr val="731F1C"/>
                </a:solidFill>
              </a:rPr>
              <a:t>Pelvic Muscle Rehab</a:t>
            </a:r>
            <a:endParaRPr lang="en-US" sz="4000" dirty="0">
              <a:solidFill>
                <a:srgbClr val="731F1C"/>
              </a:solidFill>
            </a:endParaRPr>
          </a:p>
        </p:txBody>
      </p:sp>
      <p:sp>
        <p:nvSpPr>
          <p:cNvPr id="3" name="Content Placeholder 2"/>
          <p:cNvSpPr>
            <a:spLocks noGrp="1"/>
          </p:cNvSpPr>
          <p:nvPr>
            <p:ph idx="1"/>
          </p:nvPr>
        </p:nvSpPr>
        <p:spPr>
          <a:xfrm>
            <a:off x="396948" y="1280160"/>
            <a:ext cx="11434833" cy="5852160"/>
          </a:xfrm>
        </p:spPr>
        <p:txBody>
          <a:bodyPr>
            <a:normAutofit/>
          </a:bodyPr>
          <a:lstStyle/>
          <a:p>
            <a:r>
              <a:rPr lang="en-US" sz="2000" dirty="0"/>
              <a:t>Pelvic muscle rehabilitation (PMR) is a </a:t>
            </a:r>
            <a:r>
              <a:rPr lang="en-US" sz="2000" dirty="0" smtClean="0"/>
              <a:t>non-invasive treatment </a:t>
            </a:r>
            <a:r>
              <a:rPr lang="en-US" sz="2000" dirty="0"/>
              <a:t>involving cognitive reeducation, modification, and retraining of the pelvic floor and associated musculature. </a:t>
            </a:r>
            <a:r>
              <a:rPr lang="en-US" sz="2000" dirty="0" smtClean="0"/>
              <a:t> 8-10 sessions</a:t>
            </a:r>
          </a:p>
          <a:p>
            <a:pPr lvl="1"/>
            <a:r>
              <a:rPr lang="en-US" sz="2800" dirty="0" smtClean="0">
                <a:solidFill>
                  <a:srgbClr val="C00000"/>
                </a:solidFill>
              </a:rPr>
              <a:t>Isolate the muscles</a:t>
            </a:r>
          </a:p>
          <a:p>
            <a:pPr lvl="1"/>
            <a:r>
              <a:rPr lang="en-US" sz="2800" dirty="0" smtClean="0">
                <a:solidFill>
                  <a:srgbClr val="C00000"/>
                </a:solidFill>
              </a:rPr>
              <a:t>Eliminate muscle substitution</a:t>
            </a:r>
          </a:p>
          <a:p>
            <a:pPr lvl="1"/>
            <a:r>
              <a:rPr lang="en-US" sz="2800" dirty="0">
                <a:solidFill>
                  <a:srgbClr val="C00000"/>
                </a:solidFill>
              </a:rPr>
              <a:t>Inhibit muscle tone/improve resting tone</a:t>
            </a:r>
          </a:p>
          <a:p>
            <a:pPr lvl="1"/>
            <a:r>
              <a:rPr lang="en-US" sz="2800" dirty="0" smtClean="0">
                <a:solidFill>
                  <a:srgbClr val="C00000"/>
                </a:solidFill>
              </a:rPr>
              <a:t>Gain PF muscle strength, improve muscle recruitment</a:t>
            </a:r>
          </a:p>
          <a:p>
            <a:pPr lvl="1"/>
            <a:r>
              <a:rPr lang="en-US" sz="2800" dirty="0" smtClean="0">
                <a:solidFill>
                  <a:srgbClr val="C00000"/>
                </a:solidFill>
              </a:rPr>
              <a:t>Improve muscle endurance</a:t>
            </a:r>
          </a:p>
          <a:p>
            <a:pPr lvl="1"/>
            <a:r>
              <a:rPr lang="en-US" sz="2800" dirty="0" smtClean="0">
                <a:solidFill>
                  <a:srgbClr val="C00000"/>
                </a:solidFill>
              </a:rPr>
              <a:t>Teach </a:t>
            </a:r>
            <a:r>
              <a:rPr lang="en-US" sz="2800" dirty="0">
                <a:solidFill>
                  <a:srgbClr val="C00000"/>
                </a:solidFill>
              </a:rPr>
              <a:t>muscle </a:t>
            </a:r>
            <a:r>
              <a:rPr lang="en-US" sz="2800" dirty="0" smtClean="0">
                <a:solidFill>
                  <a:srgbClr val="C00000"/>
                </a:solidFill>
              </a:rPr>
              <a:t>control</a:t>
            </a:r>
          </a:p>
          <a:p>
            <a:r>
              <a:rPr lang="en-US" sz="2000" b="1" dirty="0" smtClean="0"/>
              <a:t>NOT JUST KEGEL’S  </a:t>
            </a:r>
            <a:r>
              <a:rPr lang="en-US" sz="2000" dirty="0" smtClean="0"/>
              <a:t>- other muscles in the pelvis</a:t>
            </a:r>
          </a:p>
          <a:p>
            <a:r>
              <a:rPr lang="en-US" dirty="0" smtClean="0"/>
              <a:t>Kegel’s</a:t>
            </a:r>
            <a:endParaRPr lang="en-US" dirty="0"/>
          </a:p>
          <a:p>
            <a:pPr lvl="1"/>
            <a:r>
              <a:rPr lang="en-US" dirty="0" smtClean="0">
                <a:hlinkClick r:id="rId3"/>
              </a:rPr>
              <a:t>https</a:t>
            </a:r>
            <a:r>
              <a:rPr lang="en-US" dirty="0">
                <a:hlinkClick r:id="rId3"/>
              </a:rPr>
              <a:t>://</a:t>
            </a:r>
            <a:r>
              <a:rPr lang="en-US" dirty="0" smtClean="0">
                <a:hlinkClick r:id="rId3"/>
              </a:rPr>
              <a:t>www.youtube.com/watch?v=c9UDKATwuVA</a:t>
            </a:r>
            <a:endParaRPr lang="en-US" dirty="0" smtClean="0"/>
          </a:p>
          <a:p>
            <a:endParaRPr lang="en-US" dirty="0" smtClean="0"/>
          </a:p>
        </p:txBody>
      </p:sp>
      <p:sp>
        <p:nvSpPr>
          <p:cNvPr id="5" name="AutoShape 4" descr="Image result for exerci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exerc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661" y="4461997"/>
            <a:ext cx="3492594" cy="174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3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636" y="371144"/>
            <a:ext cx="7919304" cy="1066800"/>
          </a:xfrm>
        </p:spPr>
        <p:txBody>
          <a:bodyPr/>
          <a:lstStyle/>
          <a:p>
            <a:r>
              <a:rPr lang="en-US" sz="4000" dirty="0" smtClean="0">
                <a:solidFill>
                  <a:srgbClr val="731F1C"/>
                </a:solidFill>
              </a:rPr>
              <a:t>Biofeedback</a:t>
            </a:r>
            <a:endParaRPr lang="en-US" sz="2800" dirty="0">
              <a:solidFill>
                <a:srgbClr val="731F1C"/>
              </a:solidFill>
            </a:endParaRPr>
          </a:p>
        </p:txBody>
      </p:sp>
      <p:sp>
        <p:nvSpPr>
          <p:cNvPr id="5" name="Content Placeholder 4"/>
          <p:cNvSpPr>
            <a:spLocks noGrp="1"/>
          </p:cNvSpPr>
          <p:nvPr>
            <p:ph idx="1"/>
          </p:nvPr>
        </p:nvSpPr>
        <p:spPr>
          <a:xfrm>
            <a:off x="168262" y="1437944"/>
            <a:ext cx="8513135" cy="5117201"/>
          </a:xfrm>
        </p:spPr>
        <p:txBody>
          <a:bodyPr>
            <a:noAutofit/>
          </a:bodyPr>
          <a:lstStyle/>
          <a:p>
            <a:r>
              <a:rPr lang="en-US" sz="2400" dirty="0" smtClean="0"/>
              <a:t>A </a:t>
            </a:r>
            <a:r>
              <a:rPr lang="en-US" sz="2400" b="1" dirty="0" smtClean="0"/>
              <a:t>vaginal or rectal probe </a:t>
            </a:r>
            <a:r>
              <a:rPr lang="en-US" sz="2400" b="1" dirty="0"/>
              <a:t>or electrodes </a:t>
            </a:r>
            <a:r>
              <a:rPr lang="en-US" sz="2400" dirty="0"/>
              <a:t>stuck to the perineum and or </a:t>
            </a:r>
            <a:r>
              <a:rPr lang="en-US" sz="2400" dirty="0" err="1"/>
              <a:t>peri</a:t>
            </a:r>
            <a:r>
              <a:rPr lang="en-US" sz="2400" dirty="0"/>
              <a:t>-anal </a:t>
            </a:r>
            <a:r>
              <a:rPr lang="en-US" sz="2400" dirty="0" smtClean="0"/>
              <a:t>areas are used to </a:t>
            </a:r>
            <a:r>
              <a:rPr lang="en-US" sz="2400" dirty="0"/>
              <a:t>either assist a patient with muscle strengthening or to help a patient </a:t>
            </a:r>
            <a:r>
              <a:rPr lang="en-US" sz="2400" dirty="0" smtClean="0"/>
              <a:t> learn </a:t>
            </a:r>
            <a:r>
              <a:rPr lang="en-US" sz="2400" dirty="0"/>
              <a:t>how </a:t>
            </a:r>
            <a:r>
              <a:rPr lang="en-US" sz="2400" b="1" dirty="0"/>
              <a:t>to relax their pelvic </a:t>
            </a:r>
            <a:r>
              <a:rPr lang="en-US" sz="2400" b="1" dirty="0" smtClean="0"/>
              <a:t>floor </a:t>
            </a:r>
            <a:r>
              <a:rPr lang="en-US" sz="2400" dirty="0" smtClean="0"/>
              <a:t>with </a:t>
            </a:r>
            <a:r>
              <a:rPr lang="en-US" sz="2400" dirty="0"/>
              <a:t> feedback for the muscle </a:t>
            </a:r>
            <a:r>
              <a:rPr lang="en-US" sz="2400" dirty="0" smtClean="0"/>
              <a:t>activity; </a:t>
            </a:r>
            <a:r>
              <a:rPr lang="en-US" sz="2400" dirty="0"/>
              <a:t>patient </a:t>
            </a:r>
            <a:r>
              <a:rPr lang="en-US" sz="2400" dirty="0" smtClean="0"/>
              <a:t>visualizes muscle activity</a:t>
            </a:r>
            <a:r>
              <a:rPr lang="en-US" sz="2400" dirty="0"/>
              <a:t> in a variety of </a:t>
            </a:r>
            <a:r>
              <a:rPr lang="en-US" sz="2400" dirty="0" smtClean="0"/>
              <a:t>ways</a:t>
            </a:r>
          </a:p>
          <a:p>
            <a:r>
              <a:rPr lang="en-US" sz="2400" dirty="0"/>
              <a:t>Surface </a:t>
            </a:r>
            <a:r>
              <a:rPr lang="en-US" sz="2400" dirty="0" smtClean="0"/>
              <a:t>electromyography (EMG) helps </a:t>
            </a:r>
            <a:r>
              <a:rPr lang="en-US" sz="2400" dirty="0"/>
              <a:t>to facilitate awareness of the </a:t>
            </a:r>
            <a:r>
              <a:rPr lang="en-US" sz="2400" dirty="0" smtClean="0"/>
              <a:t>muscle </a:t>
            </a:r>
            <a:r>
              <a:rPr lang="en-US" sz="2400" dirty="0"/>
              <a:t>contraction during exercise. </a:t>
            </a:r>
            <a:endParaRPr lang="en-US" sz="2400" dirty="0" smtClean="0"/>
          </a:p>
          <a:p>
            <a:pPr lvl="1"/>
            <a:r>
              <a:rPr lang="en-US" sz="2800" dirty="0" smtClean="0"/>
              <a:t>Studies </a:t>
            </a:r>
            <a:r>
              <a:rPr lang="en-US" sz="2800" dirty="0"/>
              <a:t>have found that patients treated with biofeedback see a 63% reduction in urinary </a:t>
            </a:r>
            <a:r>
              <a:rPr lang="en-US" sz="2800" dirty="0" smtClean="0"/>
              <a:t>stress incontinence</a:t>
            </a:r>
            <a:r>
              <a:rPr lang="en-US" sz="2800" dirty="0"/>
              <a:t>.</a:t>
            </a: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9855" y="642772"/>
            <a:ext cx="3184935" cy="2376875"/>
          </a:xfrm>
          <a:prstGeom prst="rect">
            <a:avLst/>
          </a:prstGeom>
        </p:spPr>
      </p:pic>
      <p:pic>
        <p:nvPicPr>
          <p:cNvPr id="20486"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910" y="0"/>
            <a:ext cx="2389956" cy="1593304"/>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Pelvik (Formerly Pelvexiser) M; Maternity Kegel Exerciser with Biofeedback and Variable Resistance (Light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3163" y="3212727"/>
            <a:ext cx="2338318" cy="276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66" y="504142"/>
            <a:ext cx="6211076" cy="1066800"/>
          </a:xfrm>
        </p:spPr>
        <p:txBody>
          <a:bodyPr/>
          <a:lstStyle/>
          <a:p>
            <a:r>
              <a:rPr lang="en-US" sz="4000" dirty="0" smtClean="0">
                <a:solidFill>
                  <a:srgbClr val="731F1C"/>
                </a:solidFill>
              </a:rPr>
              <a:t>Electrical Stimulation</a:t>
            </a:r>
            <a:endParaRPr lang="en-US" sz="4000" dirty="0">
              <a:solidFill>
                <a:srgbClr val="731F1C"/>
              </a:solidFill>
            </a:endParaRPr>
          </a:p>
        </p:txBody>
      </p:sp>
      <p:sp>
        <p:nvSpPr>
          <p:cNvPr id="5" name="Content Placeholder 4"/>
          <p:cNvSpPr>
            <a:spLocks noGrp="1"/>
          </p:cNvSpPr>
          <p:nvPr>
            <p:ph idx="1"/>
          </p:nvPr>
        </p:nvSpPr>
        <p:spPr>
          <a:xfrm>
            <a:off x="189725" y="1474955"/>
            <a:ext cx="8906150" cy="5160975"/>
          </a:xfrm>
        </p:spPr>
        <p:txBody>
          <a:bodyPr>
            <a:normAutofit/>
          </a:bodyPr>
          <a:lstStyle/>
          <a:p>
            <a:r>
              <a:rPr lang="en-US" sz="2400" dirty="0" smtClean="0"/>
              <a:t>Facilitating a</a:t>
            </a:r>
            <a:r>
              <a:rPr lang="en-US" sz="2400" dirty="0"/>
              <a:t> </a:t>
            </a:r>
            <a:r>
              <a:rPr lang="en-US" sz="2400" dirty="0" smtClean="0"/>
              <a:t>muscle contraction </a:t>
            </a:r>
            <a:r>
              <a:rPr lang="en-US" sz="2400" dirty="0"/>
              <a:t>using electric impulses. ... The impulses </a:t>
            </a:r>
            <a:r>
              <a:rPr lang="en-US" sz="2400" dirty="0" smtClean="0"/>
              <a:t>mimicking </a:t>
            </a:r>
            <a:r>
              <a:rPr lang="en-US" sz="2400" dirty="0"/>
              <a:t>the action potential that comes from the central nervous system, causing the muscles to </a:t>
            </a:r>
            <a:r>
              <a:rPr lang="en-US" sz="2400" dirty="0" smtClean="0"/>
              <a:t>contract</a:t>
            </a:r>
          </a:p>
          <a:p>
            <a:r>
              <a:rPr lang="en-US" sz="2400" dirty="0" smtClean="0"/>
              <a:t>When the </a:t>
            </a:r>
            <a:r>
              <a:rPr lang="en-US" sz="2400" b="1" dirty="0"/>
              <a:t>pelvic floor </a:t>
            </a:r>
            <a:r>
              <a:rPr lang="en-US" sz="2400" b="1" dirty="0" smtClean="0"/>
              <a:t>muscles are </a:t>
            </a:r>
            <a:r>
              <a:rPr lang="en-US" sz="2400" b="1" dirty="0"/>
              <a:t>weak </a:t>
            </a:r>
            <a:r>
              <a:rPr lang="en-US" sz="2400" dirty="0"/>
              <a:t>or has little endurance the aim would be to use stimulation to ‘wake up’ your pelvic </a:t>
            </a:r>
            <a:r>
              <a:rPr lang="en-US" sz="2400" dirty="0" smtClean="0"/>
              <a:t>floor and then as the control of the </a:t>
            </a:r>
            <a:r>
              <a:rPr lang="en-US" sz="2400" dirty="0"/>
              <a:t>pelvic floor improves then </a:t>
            </a:r>
            <a:r>
              <a:rPr lang="en-US" sz="2400" dirty="0" smtClean="0"/>
              <a:t>discontinue stimulation and begin retraining.</a:t>
            </a:r>
            <a:r>
              <a:rPr lang="en-US" sz="2400" dirty="0"/>
              <a:t> </a:t>
            </a:r>
            <a:endParaRPr lang="en-US" sz="2400" dirty="0" smtClean="0"/>
          </a:p>
          <a:p>
            <a:r>
              <a:rPr lang="en-US" sz="2400" dirty="0" smtClean="0"/>
              <a:t>Units</a:t>
            </a:r>
          </a:p>
          <a:p>
            <a:pPr lvl="1"/>
            <a:r>
              <a:rPr lang="en-US" sz="2000" dirty="0" smtClean="0"/>
              <a:t>Pelvic Floor / Bladder Stimulator, PTNM - Posterior </a:t>
            </a:r>
            <a:r>
              <a:rPr lang="en-US" sz="2000" dirty="0" err="1" smtClean="0"/>
              <a:t>tibial</a:t>
            </a:r>
            <a:r>
              <a:rPr lang="en-US" sz="2000" dirty="0" smtClean="0"/>
              <a:t> neuromodulation, NMES, </a:t>
            </a:r>
            <a:r>
              <a:rPr lang="en-US" sz="2000" dirty="0" err="1" smtClean="0"/>
              <a:t>Interstim</a:t>
            </a:r>
            <a:r>
              <a:rPr lang="en-US" sz="2000" dirty="0" smtClean="0"/>
              <a:t> surgically implanted sacral </a:t>
            </a:r>
            <a:r>
              <a:rPr lang="en-US" sz="2000" dirty="0"/>
              <a:t>nerve </a:t>
            </a:r>
            <a:r>
              <a:rPr lang="en-US" sz="2000" dirty="0" smtClean="0"/>
              <a:t>stimulator</a:t>
            </a:r>
            <a:endParaRPr lang="en-US" sz="20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504" y="240630"/>
            <a:ext cx="2009775" cy="2009775"/>
          </a:xfrm>
          <a:prstGeom prst="rect">
            <a:avLst/>
          </a:prstGeom>
        </p:spPr>
      </p:pic>
      <p:pic>
        <p:nvPicPr>
          <p:cNvPr id="17410" name="Picture 2" descr="Medical Kegel Exerciser&amp;Pelvic Floor Toner Muscle Stimulator SALES Kegals For Women Intimate Home Use, Best Bladder Control for Incontinence Underwear+Pad&amp;Vagina Tighten.Sales for 2 days-Get it N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5261" y="2451032"/>
            <a:ext cx="2214387" cy="2680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6281" y="5473820"/>
            <a:ext cx="2032104" cy="1162110"/>
          </a:xfrm>
          <a:prstGeom prst="rect">
            <a:avLst/>
          </a:prstGeom>
        </p:spPr>
      </p:pic>
    </p:spTree>
    <p:extLst>
      <p:ext uri="{BB962C8B-B14F-4D97-AF65-F5344CB8AC3E}">
        <p14:creationId xmlns:p14="http://schemas.microsoft.com/office/powerpoint/2010/main" val="26498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3" y="233696"/>
            <a:ext cx="7676707" cy="704899"/>
          </a:xfrm>
        </p:spPr>
        <p:txBody>
          <a:bodyPr/>
          <a:lstStyle/>
          <a:p>
            <a:r>
              <a:rPr lang="en-US" sz="4000" dirty="0" smtClean="0">
                <a:solidFill>
                  <a:srgbClr val="731F1C"/>
                </a:solidFill>
              </a:rPr>
              <a:t>Manual Intervention</a:t>
            </a:r>
            <a:endParaRPr lang="en-US" sz="4000" dirty="0">
              <a:solidFill>
                <a:srgbClr val="731F1C"/>
              </a:solidFill>
            </a:endParaRPr>
          </a:p>
        </p:txBody>
      </p:sp>
      <p:sp>
        <p:nvSpPr>
          <p:cNvPr id="3" name="Content Placeholder 2"/>
          <p:cNvSpPr>
            <a:spLocks noGrp="1"/>
          </p:cNvSpPr>
          <p:nvPr>
            <p:ph idx="1"/>
          </p:nvPr>
        </p:nvSpPr>
        <p:spPr>
          <a:xfrm>
            <a:off x="248093" y="1149531"/>
            <a:ext cx="8459314" cy="5328617"/>
          </a:xfrm>
        </p:spPr>
        <p:txBody>
          <a:bodyPr>
            <a:normAutofit/>
          </a:bodyPr>
          <a:lstStyle/>
          <a:p>
            <a:r>
              <a:rPr lang="en-US" sz="2400" dirty="0"/>
              <a:t>Myofascial physical therapy consisting of </a:t>
            </a:r>
            <a:r>
              <a:rPr lang="en-US" sz="2400" b="1" dirty="0"/>
              <a:t>targeted internal and external tissue manipulation </a:t>
            </a:r>
            <a:r>
              <a:rPr lang="en-US" sz="2400" dirty="0"/>
              <a:t>that targets specific muscles and connective tissues of the abdomen, pelvic floor, and hip girdle for the purpose of muscular relaxation or decreasing painful scar tissue attachment, increasing general circulation, freeing tissue, and releasing nerve entrapment by surrounding structures</a:t>
            </a:r>
            <a:r>
              <a:rPr lang="en-US" sz="2400" dirty="0" smtClean="0"/>
              <a:t>.</a:t>
            </a:r>
          </a:p>
          <a:p>
            <a:r>
              <a:rPr lang="en-US" sz="2400" dirty="0" smtClean="0"/>
              <a:t>Internal</a:t>
            </a:r>
            <a:endParaRPr lang="en-US" sz="2400" dirty="0"/>
          </a:p>
          <a:p>
            <a:pPr lvl="1"/>
            <a:r>
              <a:rPr lang="en-US" sz="2000" dirty="0"/>
              <a:t>Pelvic floor muscles:  Ischiocavernosus, Bulbospongiosus, Transverse Perineal, Pubococcygeus, </a:t>
            </a:r>
            <a:r>
              <a:rPr lang="en-US" sz="2000" dirty="0" err="1" smtClean="0"/>
              <a:t>Iliococcygeus</a:t>
            </a:r>
            <a:r>
              <a:rPr lang="en-US" sz="2000" dirty="0" smtClean="0"/>
              <a:t> </a:t>
            </a:r>
            <a:r>
              <a:rPr lang="en-US" sz="2000" dirty="0"/>
              <a:t>and Obturator Internus</a:t>
            </a:r>
          </a:p>
          <a:p>
            <a:r>
              <a:rPr lang="en-US" sz="2400" dirty="0" smtClean="0"/>
              <a:t>Using the wand – by patient or PT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407" y="727660"/>
            <a:ext cx="3484593" cy="4089269"/>
          </a:xfrm>
          <a:prstGeom prst="rect">
            <a:avLst/>
          </a:prstGeom>
        </p:spPr>
      </p:pic>
      <p:sp>
        <p:nvSpPr>
          <p:cNvPr id="5" name="Rectangle 4"/>
          <p:cNvSpPr/>
          <p:nvPr/>
        </p:nvSpPr>
        <p:spPr>
          <a:xfrm>
            <a:off x="4086446" y="5831817"/>
            <a:ext cx="3088859" cy="646331"/>
          </a:xfrm>
          <a:prstGeom prst="rect">
            <a:avLst/>
          </a:prstGeom>
        </p:spPr>
        <p:txBody>
          <a:bodyPr wrap="none">
            <a:spAutoFit/>
          </a:bodyPr>
          <a:lstStyle/>
          <a:p>
            <a:r>
              <a:rPr lang="en-US" dirty="0">
                <a:hlinkClick r:id="rId4"/>
              </a:rPr>
              <a:t>https://</a:t>
            </a:r>
            <a:r>
              <a:rPr lang="en-US" dirty="0" smtClean="0">
                <a:hlinkClick r:id="rId4"/>
              </a:rPr>
              <a:t>vimeo.com/173756917</a:t>
            </a:r>
            <a:endParaRPr lang="en-US" dirty="0" smtClean="0"/>
          </a:p>
          <a:p>
            <a:r>
              <a:rPr lang="en-US" dirty="0" err="1" smtClean="0"/>
              <a:t>Therawand</a:t>
            </a:r>
            <a:r>
              <a:rPr lang="en-US" dirty="0" smtClean="0"/>
              <a:t>  1:07</a:t>
            </a:r>
            <a:endParaRPr lang="en-US" dirty="0"/>
          </a:p>
        </p:txBody>
      </p:sp>
    </p:spTree>
    <p:extLst>
      <p:ext uri="{BB962C8B-B14F-4D97-AF65-F5344CB8AC3E}">
        <p14:creationId xmlns:p14="http://schemas.microsoft.com/office/powerpoint/2010/main" val="201913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227412"/>
            <a:ext cx="10972800" cy="1066800"/>
          </a:xfrm>
        </p:spPr>
        <p:txBody>
          <a:bodyPr/>
          <a:lstStyle/>
          <a:p>
            <a:r>
              <a:rPr lang="en-US" sz="4000" dirty="0" smtClean="0">
                <a:solidFill>
                  <a:srgbClr val="731F1C"/>
                </a:solidFill>
              </a:rPr>
              <a:t>Manual Intervention - External</a:t>
            </a:r>
            <a:endParaRPr lang="en-US" sz="4000" dirty="0">
              <a:solidFill>
                <a:srgbClr val="731F1C"/>
              </a:solidFill>
            </a:endParaRPr>
          </a:p>
        </p:txBody>
      </p:sp>
      <p:sp>
        <p:nvSpPr>
          <p:cNvPr id="3" name="Content Placeholder 2"/>
          <p:cNvSpPr>
            <a:spLocks noGrp="1"/>
          </p:cNvSpPr>
          <p:nvPr>
            <p:ph idx="1"/>
          </p:nvPr>
        </p:nvSpPr>
        <p:spPr>
          <a:xfrm>
            <a:off x="348343" y="1294212"/>
            <a:ext cx="6699218" cy="5011882"/>
          </a:xfrm>
        </p:spPr>
        <p:txBody>
          <a:bodyPr>
            <a:normAutofit/>
          </a:bodyPr>
          <a:lstStyle/>
          <a:p>
            <a:r>
              <a:rPr lang="en-US" sz="2400" b="1" dirty="0"/>
              <a:t>Trigger point release </a:t>
            </a:r>
            <a:r>
              <a:rPr lang="en-US" sz="2400" dirty="0"/>
              <a:t>to quadratus </a:t>
            </a:r>
            <a:r>
              <a:rPr lang="en-US" sz="2400" dirty="0" err="1" smtClean="0"/>
              <a:t>lumborum</a:t>
            </a:r>
            <a:r>
              <a:rPr lang="en-US" sz="2400" dirty="0" smtClean="0"/>
              <a:t>, hip flexor, TFL, gluts, piriformis</a:t>
            </a:r>
          </a:p>
          <a:p>
            <a:r>
              <a:rPr lang="en-US" sz="2400" dirty="0" smtClean="0"/>
              <a:t>Identify the “Hot spot”</a:t>
            </a:r>
          </a:p>
          <a:p>
            <a:r>
              <a:rPr lang="en-US" sz="2400" dirty="0" smtClean="0"/>
              <a:t>Help </a:t>
            </a:r>
            <a:r>
              <a:rPr lang="en-US" sz="2400" dirty="0"/>
              <a:t>eliminate pain, relieve </a:t>
            </a:r>
            <a:r>
              <a:rPr lang="en-US" sz="2400" dirty="0" smtClean="0"/>
              <a:t>tension, </a:t>
            </a:r>
            <a:r>
              <a:rPr lang="en-US" sz="2400" dirty="0"/>
              <a:t>increase </a:t>
            </a:r>
            <a:r>
              <a:rPr lang="en-US" sz="2400" dirty="0" smtClean="0"/>
              <a:t>circulation, help </a:t>
            </a:r>
            <a:r>
              <a:rPr lang="en-US" sz="2400" dirty="0"/>
              <a:t>muscles regain </a:t>
            </a:r>
            <a:r>
              <a:rPr lang="en-US" sz="2400" dirty="0" smtClean="0"/>
              <a:t>function and promote ROM</a:t>
            </a:r>
            <a:endParaRPr lang="en-US" sz="2400" dirty="0"/>
          </a:p>
          <a:p>
            <a:r>
              <a:rPr lang="en-US" sz="2400" dirty="0"/>
              <a:t>Roll on the foam roller/ball </a:t>
            </a:r>
            <a:endParaRPr lang="en-US" sz="2400" dirty="0" smtClean="0"/>
          </a:p>
          <a:p>
            <a:pPr lvl="1"/>
            <a:r>
              <a:rPr lang="en-US" sz="1800" dirty="0">
                <a:hlinkClick r:id="rId3"/>
              </a:rPr>
              <a:t>https://</a:t>
            </a:r>
            <a:r>
              <a:rPr lang="en-US" sz="1800" dirty="0" smtClean="0">
                <a:hlinkClick r:id="rId3"/>
              </a:rPr>
              <a:t>www.youtube.com/watch?v=x7HepxwsY4Y</a:t>
            </a:r>
            <a:r>
              <a:rPr lang="en-US" sz="1800" dirty="0" smtClean="0"/>
              <a:t>  1:47 – 3:53</a:t>
            </a:r>
          </a:p>
          <a:p>
            <a:r>
              <a:rPr lang="en-US" sz="2400" b="1" dirty="0" smtClean="0"/>
              <a:t>Manual stretching </a:t>
            </a:r>
            <a:r>
              <a:rPr lang="en-US" sz="2400" dirty="0" smtClean="0"/>
              <a:t>- </a:t>
            </a:r>
            <a:r>
              <a:rPr lang="en-US" sz="2400" dirty="0"/>
              <a:t>quadratus </a:t>
            </a:r>
            <a:r>
              <a:rPr lang="en-US" sz="2400" dirty="0" err="1"/>
              <a:t>lumborum</a:t>
            </a:r>
            <a:r>
              <a:rPr lang="en-US" sz="2400" dirty="0"/>
              <a:t>, hip flexor, TFL, gluts, </a:t>
            </a:r>
            <a:r>
              <a:rPr lang="en-US" sz="2400" dirty="0" smtClean="0"/>
              <a:t>piriformis, </a:t>
            </a:r>
            <a:r>
              <a:rPr lang="en-US" sz="2400" dirty="0" err="1" smtClean="0"/>
              <a:t>sacrotuberous</a:t>
            </a:r>
            <a:r>
              <a:rPr lang="en-US" sz="2400" dirty="0" smtClean="0"/>
              <a:t> ligament</a:t>
            </a:r>
          </a:p>
          <a:p>
            <a:pPr lvl="1"/>
            <a:endParaRPr lang="en-US" sz="2000" dirty="0"/>
          </a:p>
          <a:p>
            <a:endParaRPr lang="en-US" sz="2400" dirty="0"/>
          </a:p>
        </p:txBody>
      </p:sp>
      <p:pic>
        <p:nvPicPr>
          <p:cNvPr id="28674" name="Picture 2" descr="Image result for trigger points pelvic fl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688" y="1038398"/>
            <a:ext cx="4818312" cy="525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0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87655"/>
            <a:ext cx="6313714" cy="1066800"/>
          </a:xfrm>
        </p:spPr>
        <p:txBody>
          <a:bodyPr>
            <a:normAutofit/>
          </a:bodyPr>
          <a:lstStyle/>
          <a:p>
            <a:r>
              <a:rPr lang="en-US" sz="4000" dirty="0" smtClean="0">
                <a:solidFill>
                  <a:srgbClr val="731F1C"/>
                </a:solidFill>
              </a:rPr>
              <a:t>Manual </a:t>
            </a:r>
            <a:r>
              <a:rPr lang="en-US" sz="4000" dirty="0">
                <a:solidFill>
                  <a:srgbClr val="731F1C"/>
                </a:solidFill>
              </a:rPr>
              <a:t>pelvic </a:t>
            </a:r>
            <a:r>
              <a:rPr lang="en-US" sz="4000" dirty="0" smtClean="0">
                <a:solidFill>
                  <a:srgbClr val="731F1C"/>
                </a:solidFill>
              </a:rPr>
              <a:t>alignment</a:t>
            </a:r>
            <a:endParaRPr lang="en-US" sz="4000" dirty="0">
              <a:solidFill>
                <a:srgbClr val="731F1C"/>
              </a:solidFill>
            </a:endParaRPr>
          </a:p>
        </p:txBody>
      </p:sp>
      <p:sp>
        <p:nvSpPr>
          <p:cNvPr id="3" name="Content Placeholder 2"/>
          <p:cNvSpPr>
            <a:spLocks noGrp="1"/>
          </p:cNvSpPr>
          <p:nvPr>
            <p:ph idx="1"/>
          </p:nvPr>
        </p:nvSpPr>
        <p:spPr>
          <a:xfrm>
            <a:off x="243840" y="1726285"/>
            <a:ext cx="6313714" cy="4325112"/>
          </a:xfrm>
        </p:spPr>
        <p:txBody>
          <a:bodyPr>
            <a:normAutofit/>
          </a:bodyPr>
          <a:lstStyle/>
          <a:p>
            <a:r>
              <a:rPr lang="en-US" sz="2000" dirty="0" smtClean="0"/>
              <a:t>Coccygeal adjustment</a:t>
            </a:r>
          </a:p>
          <a:p>
            <a:pPr lvl="1"/>
            <a:r>
              <a:rPr lang="en-US" sz="2000" dirty="0">
                <a:hlinkClick r:id="rId3"/>
              </a:rPr>
              <a:t>https://</a:t>
            </a:r>
            <a:r>
              <a:rPr lang="en-US" sz="2000" dirty="0" smtClean="0">
                <a:hlinkClick r:id="rId3"/>
              </a:rPr>
              <a:t>www.youtube.com/watch?v=LKiP-jYVZUY</a:t>
            </a:r>
            <a:endParaRPr lang="en-US" sz="1200" dirty="0" smtClean="0"/>
          </a:p>
          <a:p>
            <a:r>
              <a:rPr lang="en-US" sz="2000" dirty="0"/>
              <a:t>L</a:t>
            </a:r>
            <a:r>
              <a:rPr lang="en-US" sz="2000" dirty="0" smtClean="0"/>
              <a:t>ong-axis </a:t>
            </a:r>
            <a:r>
              <a:rPr lang="en-US" sz="2000" dirty="0"/>
              <a:t>leg traction </a:t>
            </a:r>
            <a:r>
              <a:rPr lang="en-US" sz="2000" dirty="0" smtClean="0"/>
              <a:t>techniques</a:t>
            </a:r>
          </a:p>
          <a:p>
            <a:pPr lvl="1"/>
            <a:r>
              <a:rPr lang="en-US" sz="1800" dirty="0">
                <a:hlinkClick r:id="rId4"/>
              </a:rPr>
              <a:t>https://www.youtube.com/watch?v=_</a:t>
            </a:r>
            <a:r>
              <a:rPr lang="en-US" sz="1800" dirty="0" smtClean="0">
                <a:hlinkClick r:id="rId4"/>
              </a:rPr>
              <a:t>J4bC9qdA5Y</a:t>
            </a:r>
            <a:endParaRPr lang="en-US" sz="1800" dirty="0" smtClean="0"/>
          </a:p>
          <a:p>
            <a:r>
              <a:rPr lang="en-US" sz="2000" dirty="0" smtClean="0"/>
              <a:t>Side-lying manipulation</a:t>
            </a:r>
          </a:p>
          <a:p>
            <a:pPr lvl="1"/>
            <a:r>
              <a:rPr lang="en-US" sz="1800" dirty="0">
                <a:hlinkClick r:id="rId5"/>
              </a:rPr>
              <a:t>https://</a:t>
            </a:r>
            <a:r>
              <a:rPr lang="en-US" sz="1800" dirty="0" smtClean="0">
                <a:hlinkClick r:id="rId5"/>
              </a:rPr>
              <a:t>www.spine-health.com/video/chiropractic-adjustment-sacroiliac-joint-video</a:t>
            </a:r>
            <a:endParaRPr lang="en-US" sz="1800" dirty="0" smtClean="0"/>
          </a:p>
          <a:p>
            <a:pPr lvl="1"/>
            <a:endParaRPr lang="en-US" sz="1800" dirty="0" smtClean="0"/>
          </a:p>
          <a:p>
            <a:endParaRPr lang="en-US" sz="2000" dirty="0"/>
          </a:p>
        </p:txBody>
      </p:sp>
      <p:pic>
        <p:nvPicPr>
          <p:cNvPr id="27650"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9299" y="240632"/>
            <a:ext cx="5902701" cy="697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95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74" y="19033"/>
            <a:ext cx="7562458" cy="1106958"/>
          </a:xfrm>
        </p:spPr>
        <p:txBody>
          <a:bodyPr/>
          <a:lstStyle/>
          <a:p>
            <a:r>
              <a:rPr lang="en-US" sz="4400" dirty="0" smtClean="0">
                <a:solidFill>
                  <a:srgbClr val="731F1C"/>
                </a:solidFill>
              </a:rPr>
              <a:t>SI Correction</a:t>
            </a:r>
            <a:endParaRPr lang="en-US" sz="4400" dirty="0">
              <a:solidFill>
                <a:srgbClr val="731F1C"/>
              </a:solidFill>
            </a:endParaRPr>
          </a:p>
        </p:txBody>
      </p:sp>
      <p:sp>
        <p:nvSpPr>
          <p:cNvPr id="3" name="Content Placeholder 2"/>
          <p:cNvSpPr>
            <a:spLocks noGrp="1"/>
          </p:cNvSpPr>
          <p:nvPr>
            <p:ph idx="1"/>
          </p:nvPr>
        </p:nvSpPr>
        <p:spPr>
          <a:xfrm>
            <a:off x="205464" y="980741"/>
            <a:ext cx="8336369" cy="5665386"/>
          </a:xfrm>
        </p:spPr>
        <p:txBody>
          <a:bodyPr>
            <a:noAutofit/>
          </a:bodyPr>
          <a:lstStyle/>
          <a:p>
            <a:r>
              <a:rPr lang="en-US" sz="2000" b="1" dirty="0" smtClean="0">
                <a:cs typeface="Arial" panose="020B0604020202020204" pitchFamily="34" charset="0"/>
              </a:rPr>
              <a:t>Kinesiotaping</a:t>
            </a:r>
            <a:r>
              <a:rPr lang="en-US" sz="2000" dirty="0" smtClean="0">
                <a:cs typeface="Arial" panose="020B0604020202020204" pitchFamily="34" charset="0"/>
              </a:rPr>
              <a:t> -	</a:t>
            </a:r>
          </a:p>
          <a:p>
            <a:pPr lvl="1"/>
            <a:r>
              <a:rPr lang="en-US" sz="1800" dirty="0" smtClean="0">
                <a:cs typeface="Arial" panose="020B0604020202020204" pitchFamily="34" charset="0"/>
              </a:rPr>
              <a:t>lift the overlying tissue off of your painful SI joint, and this can help decrease the pressure around your joint. </a:t>
            </a:r>
          </a:p>
          <a:p>
            <a:pPr lvl="1"/>
            <a:r>
              <a:rPr lang="en-US" sz="1800" dirty="0" smtClean="0">
                <a:cs typeface="Arial" panose="020B0604020202020204" pitchFamily="34" charset="0"/>
              </a:rPr>
              <a:t>lifting off of tissues helps to create a pressure differential under the tape, and this allows for increased circulation to the tissues surrounding your SI joint. This increased circulation helps to bring in fresh blood and nutrients, and this can help create an environment where optimal healing can take place.</a:t>
            </a:r>
          </a:p>
          <a:p>
            <a:pPr lvl="1"/>
            <a:r>
              <a:rPr lang="en-US" sz="1800" dirty="0" smtClean="0">
                <a:cs typeface="Arial" panose="020B0604020202020204" pitchFamily="34" charset="0"/>
              </a:rPr>
              <a:t>helps to facilitate proper muscular activation in the muscles around the SI joints. This improved muscular activation helps to keep your pelvis and SI joints in the proper position, and thus relives your SIJ pain.</a:t>
            </a:r>
            <a:br>
              <a:rPr lang="en-US" sz="1800" dirty="0" smtClean="0">
                <a:cs typeface="Arial" panose="020B0604020202020204" pitchFamily="34" charset="0"/>
              </a:rPr>
            </a:br>
            <a:endParaRPr lang="en-US" sz="1800" dirty="0" smtClean="0">
              <a:cs typeface="Arial" panose="020B0604020202020204" pitchFamily="34" charset="0"/>
            </a:endParaRPr>
          </a:p>
          <a:p>
            <a:r>
              <a:rPr lang="en-US" sz="2000" b="1" dirty="0" smtClean="0">
                <a:cs typeface="Arial" panose="020B0604020202020204" pitchFamily="34" charset="0"/>
              </a:rPr>
              <a:t>SI </a:t>
            </a:r>
            <a:r>
              <a:rPr lang="en-US" sz="2000" b="1" dirty="0" err="1" smtClean="0">
                <a:cs typeface="Arial" panose="020B0604020202020204" pitchFamily="34" charset="0"/>
              </a:rPr>
              <a:t>Loc</a:t>
            </a:r>
            <a:r>
              <a:rPr lang="en-US" sz="2000" b="1" dirty="0" smtClean="0">
                <a:cs typeface="Arial" panose="020B0604020202020204" pitchFamily="34" charset="0"/>
              </a:rPr>
              <a:t> / Bracing- </a:t>
            </a:r>
          </a:p>
          <a:p>
            <a:pPr lvl="1"/>
            <a:r>
              <a:rPr kumimoji="0" lang="en-US" altLang="en-US" sz="1800" i="0" u="none" strike="noStrike" cap="none" normalizeH="0" baseline="0" dirty="0" smtClean="0">
                <a:ln>
                  <a:noFill/>
                </a:ln>
                <a:effectLst/>
                <a:cs typeface="Arial" panose="020B0604020202020204" pitchFamily="34" charset="0"/>
              </a:rPr>
              <a:t>sacroiliac belt supports and compresses the SI joint.</a:t>
            </a:r>
            <a:endParaRPr lang="en-US" altLang="en-US" sz="1800" dirty="0"/>
          </a:p>
          <a:p>
            <a:pPr lvl="1"/>
            <a:r>
              <a:rPr lang="en-US" sz="1800" dirty="0" smtClean="0"/>
              <a:t> to reduce laxity of the sacroiliac joints and improve stability</a:t>
            </a:r>
          </a:p>
          <a:p>
            <a:pPr lvl="1"/>
            <a:r>
              <a:rPr lang="en-US" sz="1800" dirty="0" smtClean="0"/>
              <a:t>the surfaces of the sacroiliac joints are pressed together, which increases friction and reduces shearing forces.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343545" y="848916"/>
            <a:ext cx="2692679" cy="2019509"/>
          </a:xfrm>
          <a:prstGeom prst="rect">
            <a:avLst/>
          </a:prstGeom>
        </p:spPr>
      </p:pic>
      <p:pic>
        <p:nvPicPr>
          <p:cNvPr id="6" name="Picture 4" descr="Image result for SI l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0935" y="3963776"/>
            <a:ext cx="3504744" cy="22605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80295" y="2149642"/>
            <a:ext cx="208547" cy="497669"/>
          </a:xfrm>
          <a:prstGeom prst="rect">
            <a:avLst/>
          </a:prstGeom>
          <a:solidFill>
            <a:srgbClr val="FFCC99"/>
          </a:solidFill>
        </p:spPr>
        <p:txBody>
          <a:bodyPr wrap="square" rtlCol="0">
            <a:spAutoFit/>
          </a:bodyPr>
          <a:lstStyle/>
          <a:p>
            <a:endParaRPr lang="en-US" dirty="0"/>
          </a:p>
        </p:txBody>
      </p:sp>
    </p:spTree>
    <p:extLst>
      <p:ext uri="{BB962C8B-B14F-4D97-AF65-F5344CB8AC3E}">
        <p14:creationId xmlns:p14="http://schemas.microsoft.com/office/powerpoint/2010/main" val="17452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6" y="261257"/>
            <a:ext cx="10972800" cy="1066800"/>
          </a:xfrm>
        </p:spPr>
        <p:txBody>
          <a:bodyPr/>
          <a:lstStyle/>
          <a:p>
            <a:r>
              <a:rPr lang="en-US" sz="4000" dirty="0" smtClean="0">
                <a:solidFill>
                  <a:srgbClr val="731F1C"/>
                </a:solidFill>
              </a:rPr>
              <a:t>Massage Techniques</a:t>
            </a:r>
            <a:endParaRPr lang="en-US" sz="4000" dirty="0">
              <a:solidFill>
                <a:srgbClr val="731F1C"/>
              </a:solidFill>
            </a:endParaRPr>
          </a:p>
        </p:txBody>
      </p:sp>
      <p:sp>
        <p:nvSpPr>
          <p:cNvPr id="3" name="Content Placeholder 2"/>
          <p:cNvSpPr>
            <a:spLocks noGrp="1"/>
          </p:cNvSpPr>
          <p:nvPr>
            <p:ph idx="1"/>
          </p:nvPr>
        </p:nvSpPr>
        <p:spPr>
          <a:xfrm>
            <a:off x="380139" y="1397599"/>
            <a:ext cx="9902850" cy="4976490"/>
          </a:xfrm>
        </p:spPr>
        <p:txBody>
          <a:bodyPr>
            <a:noAutofit/>
          </a:bodyPr>
          <a:lstStyle/>
          <a:p>
            <a:r>
              <a:rPr lang="en-US" sz="2000" b="1" dirty="0"/>
              <a:t>Scar </a:t>
            </a:r>
            <a:r>
              <a:rPr lang="en-US" sz="2000" b="1" dirty="0" smtClean="0"/>
              <a:t>massage </a:t>
            </a:r>
            <a:r>
              <a:rPr lang="en-US" sz="2000" dirty="0" smtClean="0"/>
              <a:t>is </a:t>
            </a:r>
            <a:r>
              <a:rPr lang="en-US" sz="2000" dirty="0"/>
              <a:t>different than the typical </a:t>
            </a:r>
            <a:r>
              <a:rPr lang="en-US" sz="2000" dirty="0" smtClean="0"/>
              <a:t>massage. </a:t>
            </a:r>
          </a:p>
          <a:p>
            <a:pPr lvl="1"/>
            <a:r>
              <a:rPr lang="en-US" sz="1800" dirty="0" smtClean="0"/>
              <a:t>reduce </a:t>
            </a:r>
            <a:r>
              <a:rPr lang="en-US" sz="1800" dirty="0"/>
              <a:t>adhesions in underlying connective tissues and myofascial </a:t>
            </a:r>
            <a:r>
              <a:rPr lang="en-US" sz="1800" dirty="0" smtClean="0"/>
              <a:t>layers</a:t>
            </a:r>
            <a:r>
              <a:rPr lang="en-US" sz="1800" dirty="0"/>
              <a:t> </a:t>
            </a:r>
            <a:r>
              <a:rPr lang="en-US" sz="1800" dirty="0" smtClean="0"/>
              <a:t>with the purpose of increasing blood </a:t>
            </a:r>
            <a:r>
              <a:rPr lang="en-US" sz="1800" dirty="0"/>
              <a:t>flow, </a:t>
            </a:r>
            <a:r>
              <a:rPr lang="en-US" sz="1800" dirty="0" smtClean="0"/>
              <a:t>decreasing nerve </a:t>
            </a:r>
            <a:r>
              <a:rPr lang="en-US" sz="1800" dirty="0"/>
              <a:t>irritation, </a:t>
            </a:r>
            <a:r>
              <a:rPr lang="en-US" sz="1800" dirty="0" smtClean="0"/>
              <a:t>and decreasing </a:t>
            </a:r>
            <a:r>
              <a:rPr lang="en-US" sz="1800" dirty="0"/>
              <a:t>pain</a:t>
            </a:r>
            <a:r>
              <a:rPr lang="en-US" sz="1800" dirty="0" smtClean="0"/>
              <a:t>.</a:t>
            </a:r>
            <a:r>
              <a:rPr lang="en-US" sz="1800" dirty="0"/>
              <a:t> </a:t>
            </a:r>
            <a:endParaRPr lang="en-US" sz="1800" dirty="0" smtClean="0"/>
          </a:p>
          <a:p>
            <a:pPr lvl="1"/>
            <a:r>
              <a:rPr lang="en-US" sz="1800" dirty="0" smtClean="0"/>
              <a:t>Use </a:t>
            </a:r>
            <a:r>
              <a:rPr lang="en-US" sz="1800" dirty="0"/>
              <a:t>two </a:t>
            </a:r>
            <a:r>
              <a:rPr lang="en-US" sz="1800" dirty="0" smtClean="0"/>
              <a:t>fingers to </a:t>
            </a:r>
            <a:r>
              <a:rPr lang="en-US" sz="1800" dirty="0"/>
              <a:t>make small circles over the length of the scar and the skin surrounding </a:t>
            </a:r>
            <a:r>
              <a:rPr lang="en-US" sz="1800" dirty="0" smtClean="0"/>
              <a:t>it then use </a:t>
            </a:r>
            <a:r>
              <a:rPr lang="en-US" sz="1800" dirty="0"/>
              <a:t>two </a:t>
            </a:r>
            <a:r>
              <a:rPr lang="en-US" sz="1800" dirty="0" smtClean="0"/>
              <a:t>fingers to push</a:t>
            </a:r>
            <a:r>
              <a:rPr lang="en-US" sz="1800" dirty="0"/>
              <a:t> the scar up-and-down.</a:t>
            </a:r>
            <a:endParaRPr lang="en-US" sz="1800" dirty="0" smtClean="0"/>
          </a:p>
          <a:p>
            <a:r>
              <a:rPr lang="en-US" sz="2000" b="1" dirty="0" smtClean="0"/>
              <a:t>Skin </a:t>
            </a:r>
            <a:r>
              <a:rPr lang="en-US" sz="2000" b="1" dirty="0"/>
              <a:t>rolling </a:t>
            </a:r>
            <a:r>
              <a:rPr lang="en-US" sz="2000" dirty="0" smtClean="0"/>
              <a:t>technique (a combination </a:t>
            </a:r>
            <a:r>
              <a:rPr lang="en-US" sz="2000" dirty="0"/>
              <a:t>of myofascial </a:t>
            </a:r>
            <a:r>
              <a:rPr lang="en-US" sz="2000" dirty="0" smtClean="0"/>
              <a:t>release and petrissage)</a:t>
            </a:r>
          </a:p>
          <a:p>
            <a:pPr lvl="1"/>
            <a:r>
              <a:rPr lang="en-US" sz="1800" dirty="0"/>
              <a:t> </a:t>
            </a:r>
            <a:r>
              <a:rPr lang="en-US" sz="1800" dirty="0" smtClean="0"/>
              <a:t>myofascial release </a:t>
            </a:r>
          </a:p>
          <a:p>
            <a:pPr lvl="2"/>
            <a:r>
              <a:rPr lang="en-US" sz="1600" dirty="0" smtClean="0"/>
              <a:t>identify </a:t>
            </a:r>
            <a:r>
              <a:rPr lang="en-US" sz="1600" dirty="0"/>
              <a:t>and treat areas of restriction or abnormal cross-linking of fascia or connective tissue in a painful area in the </a:t>
            </a:r>
            <a:r>
              <a:rPr lang="en-US" sz="1600" dirty="0" smtClean="0"/>
              <a:t>body.</a:t>
            </a:r>
          </a:p>
          <a:p>
            <a:pPr lvl="2"/>
            <a:r>
              <a:rPr lang="en-US" sz="1600" dirty="0" smtClean="0"/>
              <a:t>It</a:t>
            </a:r>
            <a:r>
              <a:rPr lang="en-US" sz="1600" dirty="0"/>
              <a:t> is important to understand 'fascia' in order to understand the technique</a:t>
            </a:r>
            <a:endParaRPr lang="en-US" sz="1600" dirty="0" smtClean="0"/>
          </a:p>
          <a:p>
            <a:pPr lvl="1"/>
            <a:r>
              <a:rPr lang="en-US" sz="1800" dirty="0" smtClean="0"/>
              <a:t>fingers </a:t>
            </a:r>
            <a:r>
              <a:rPr lang="en-US" sz="1800" dirty="0"/>
              <a:t>move along the surface of the skin continuously picking the skin up to stretch the subcutaneous fascia</a:t>
            </a:r>
            <a:endParaRPr lang="en-US" sz="1800" dirty="0" smtClean="0"/>
          </a:p>
          <a:p>
            <a:pPr lvl="1"/>
            <a:r>
              <a:rPr lang="en-US" sz="1800" dirty="0">
                <a:hlinkClick r:id="rId3"/>
              </a:rPr>
              <a:t>https://</a:t>
            </a:r>
            <a:r>
              <a:rPr lang="en-US" sz="1800" dirty="0" smtClean="0">
                <a:hlinkClick r:id="rId3"/>
              </a:rPr>
              <a:t>www.youtube.com/watch?v=v0DMq-qvp4w</a:t>
            </a:r>
            <a:endParaRPr lang="en-US" sz="1800" dirty="0" smtClean="0"/>
          </a:p>
          <a:p>
            <a:pPr lvl="1"/>
            <a:r>
              <a:rPr lang="en-US" sz="1800" dirty="0">
                <a:hlinkClick r:id="rId4"/>
              </a:rPr>
              <a:t>https://</a:t>
            </a:r>
            <a:r>
              <a:rPr lang="en-US" sz="1800" dirty="0" smtClean="0">
                <a:hlinkClick r:id="rId4"/>
              </a:rPr>
              <a:t>www.youtube.com/watch?v=ZnrI4PTkb9E</a:t>
            </a:r>
            <a:endParaRPr lang="en-US" sz="1800" dirty="0" smtClean="0"/>
          </a:p>
          <a:p>
            <a:pPr lvl="1"/>
            <a:endParaRPr lang="en-US" sz="1800" dirty="0"/>
          </a:p>
        </p:txBody>
      </p:sp>
      <p:pic>
        <p:nvPicPr>
          <p:cNvPr id="4100" name="Picture 4" descr="Image result for skin roll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8343" y="5519057"/>
            <a:ext cx="3608613" cy="117565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scar mass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3010" y="0"/>
            <a:ext cx="3818618" cy="174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09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296418"/>
            <a:ext cx="10972800" cy="1066800"/>
          </a:xfrm>
        </p:spPr>
        <p:txBody>
          <a:bodyPr/>
          <a:lstStyle/>
          <a:p>
            <a:r>
              <a:rPr lang="en-US" sz="3600" dirty="0" smtClean="0">
                <a:solidFill>
                  <a:srgbClr val="731F1C"/>
                </a:solidFill>
              </a:rPr>
              <a:t>Muscle </a:t>
            </a:r>
            <a:r>
              <a:rPr lang="en-US" sz="3600" dirty="0">
                <a:solidFill>
                  <a:srgbClr val="731F1C"/>
                </a:solidFill>
              </a:rPr>
              <a:t>energy techniques</a:t>
            </a:r>
          </a:p>
        </p:txBody>
      </p:sp>
      <p:sp>
        <p:nvSpPr>
          <p:cNvPr id="3" name="Content Placeholder 2"/>
          <p:cNvSpPr>
            <a:spLocks noGrp="1"/>
          </p:cNvSpPr>
          <p:nvPr>
            <p:ph idx="1"/>
          </p:nvPr>
        </p:nvSpPr>
        <p:spPr>
          <a:xfrm>
            <a:off x="269966" y="1371432"/>
            <a:ext cx="7228114" cy="4881883"/>
          </a:xfrm>
        </p:spPr>
        <p:txBody>
          <a:bodyPr>
            <a:normAutofit/>
          </a:bodyPr>
          <a:lstStyle/>
          <a:p>
            <a:r>
              <a:rPr lang="en-US" sz="2400" dirty="0" smtClean="0"/>
              <a:t>Functional position with alternating contraction and relaxation of muscle.</a:t>
            </a:r>
          </a:p>
          <a:p>
            <a:r>
              <a:rPr lang="en-US" sz="2400" dirty="0" smtClean="0"/>
              <a:t>Isometric contractions to facilitate and inhibit muscle movement to correct structural/skeletal alignment.</a:t>
            </a:r>
          </a:p>
          <a:p>
            <a:pPr lvl="1"/>
            <a:r>
              <a:rPr lang="en-US" sz="2000" dirty="0" smtClean="0"/>
              <a:t>Must know the muscles that are causing the mal-alignment</a:t>
            </a:r>
          </a:p>
          <a:p>
            <a:r>
              <a:rPr lang="en-US" sz="2400" dirty="0" smtClean="0"/>
              <a:t>Patient contracts </a:t>
            </a:r>
            <a:r>
              <a:rPr lang="en-US" sz="2400" dirty="0"/>
              <a:t>muscles for around five seconds against the resistant force that’s being applied by the physical therapist. </a:t>
            </a:r>
            <a:endParaRPr lang="en-US" sz="2400" dirty="0" smtClean="0"/>
          </a:p>
          <a:p>
            <a:pPr lvl="1"/>
            <a:r>
              <a:rPr lang="en-US" sz="2000" dirty="0" smtClean="0"/>
              <a:t>This </a:t>
            </a:r>
            <a:r>
              <a:rPr lang="en-US" sz="2000" dirty="0"/>
              <a:t>is done between three and five times </a:t>
            </a:r>
          </a:p>
        </p:txBody>
      </p:sp>
      <p:pic>
        <p:nvPicPr>
          <p:cNvPr id="29698" name="Picture 2" descr="http://back-in-business-physiotherapy.com/images/stories/muscleenergy/hamiesstre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966" y="296418"/>
            <a:ext cx="3909710" cy="293228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http://back-in-business-physiotherapy.com/images/stories/muscleenergy/rectusfemo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229" y="3228703"/>
            <a:ext cx="3439447" cy="351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3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xmlns="" id="{83B20FBB-8217-4FB0-BC35-E49BA925255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a:extLst>
              <a:ext uri="{FF2B5EF4-FFF2-40B4-BE49-F238E27FC236}">
                <a16:creationId xmlns:a16="http://schemas.microsoft.com/office/drawing/2014/main" xmlns="" id="{68B6FFC1-6A21-4DAC-82BC-F2966925C165}"/>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1741439" y="0"/>
            <a:ext cx="4604425" cy="6858000"/>
          </a:xfrm>
        </p:spPr>
      </p:pic>
      <p:grpSp>
        <p:nvGrpSpPr>
          <p:cNvPr id="9" name="Group 8">
            <a:extLst>
              <a:ext uri="{FF2B5EF4-FFF2-40B4-BE49-F238E27FC236}">
                <a16:creationId xmlns:a16="http://schemas.microsoft.com/office/drawing/2014/main" xmlns=""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xmlns=""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4" name="Rectangle 13">
            <a:extLst>
              <a:ext uri="{FF2B5EF4-FFF2-40B4-BE49-F238E27FC236}">
                <a16:creationId xmlns:a16="http://schemas.microsoft.com/office/drawing/2014/main" xmlns=""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xmlns=""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a:t>
            </a:fld>
            <a:endParaRPr lang="en-US" sz="1200" dirty="0">
              <a:solidFill>
                <a:schemeClr val="bg1"/>
              </a:solidFill>
            </a:endParaRPr>
          </a:p>
        </p:txBody>
      </p:sp>
      <p:sp>
        <p:nvSpPr>
          <p:cNvPr id="13" name="Title 1">
            <a:extLst>
              <a:ext uri="{FF2B5EF4-FFF2-40B4-BE49-F238E27FC236}">
                <a16:creationId xmlns:a16="http://schemas.microsoft.com/office/drawing/2014/main" xmlns="" xmlns:lc="http://schemas.openxmlformats.org/drawingml/2006/lockedCanvas" id="{D21889FE-7B85-40C7-8441-909223A9B382}"/>
              </a:ext>
            </a:extLst>
          </p:cNvPr>
          <p:cNvSpPr>
            <a:spLocks noGrp="1"/>
          </p:cNvSpPr>
          <p:nvPr/>
        </p:nvSpPr>
        <p:spPr>
          <a:xfrm>
            <a:off x="653166" y="3859649"/>
            <a:ext cx="5778938" cy="2444781"/>
          </a:xfrm>
          <a:prstGeom prst="rect">
            <a:avLst/>
          </a:prstGeom>
        </p:spPr>
        <p:txBody>
          <a:bodyPr vert="horz" lIns="91440" tIns="45720" rIns="91440" bIns="45720" rtlCol="0" anchor="ctr" anchorCtr="0">
            <a:noAutofit/>
          </a:bodyPr>
          <a:lstStyle>
            <a:lvl1pPr algn="ctr" defTabSz="914400" rtl="0" eaLnBrk="1" latinLnBrk="0" hangingPunct="1">
              <a:lnSpc>
                <a:spcPct val="89000"/>
              </a:lnSpc>
              <a:spcBef>
                <a:spcPct val="0"/>
              </a:spcBef>
              <a:buNone/>
              <a:defRPr sz="6600" kern="1200" cap="none" baseline="0">
                <a:solidFill>
                  <a:schemeClr val="bg1"/>
                </a:solidFill>
                <a:latin typeface="+mj-lt"/>
                <a:ea typeface="+mj-ea"/>
                <a:cs typeface="+mj-cs"/>
              </a:defRPr>
            </a:lvl1pPr>
          </a:lstStyle>
          <a:p>
            <a:r>
              <a:rPr lang="en-US" sz="4800" dirty="0" smtClean="0"/>
              <a:t>Pelvic Floor </a:t>
            </a:r>
            <a:r>
              <a:rPr lang="en-US" sz="4800" dirty="0" smtClean="0"/>
              <a:t>Basics</a:t>
            </a:r>
            <a:r>
              <a:rPr lang="en-US" sz="4800" dirty="0" smtClean="0"/>
              <a:t/>
            </a:r>
            <a:br>
              <a:rPr lang="en-US" sz="4800" dirty="0" smtClean="0"/>
            </a:br>
            <a:r>
              <a:rPr lang="en-US" sz="1050" dirty="0" smtClean="0"/>
              <a:t>-</a:t>
            </a:r>
            <a:r>
              <a:rPr lang="en-US" sz="4800" dirty="0" smtClean="0"/>
              <a:t/>
            </a:r>
            <a:br>
              <a:rPr lang="en-US" sz="4800" dirty="0" smtClean="0"/>
            </a:br>
            <a:r>
              <a:rPr lang="en-US" sz="2400" dirty="0" smtClean="0">
                <a:latin typeface="Bradley Hand ITC" panose="03070402050302030203" pitchFamily="66" charset="0"/>
              </a:rPr>
              <a:t>bringing it to your practice</a:t>
            </a:r>
            <a:r>
              <a:rPr lang="en-US" sz="4800" dirty="0" smtClean="0"/>
              <a:t/>
            </a:r>
            <a:br>
              <a:rPr lang="en-US" sz="4800" dirty="0" smtClean="0"/>
            </a:br>
            <a:r>
              <a:rPr lang="en-US" sz="2000" dirty="0" smtClean="0">
                <a:solidFill>
                  <a:schemeClr val="tx2">
                    <a:lumMod val="75000"/>
                  </a:schemeClr>
                </a:solidFill>
              </a:rPr>
              <a:t>-</a:t>
            </a:r>
            <a:r>
              <a:rPr lang="en-US" sz="4800" dirty="0" smtClean="0"/>
              <a:t/>
            </a:r>
            <a:br>
              <a:rPr lang="en-US" sz="4800" dirty="0" smtClean="0"/>
            </a:br>
            <a:r>
              <a:rPr lang="en-US" sz="2800" dirty="0" smtClean="0">
                <a:latin typeface="AR CENA" panose="02000000000000000000" pitchFamily="2" charset="0"/>
              </a:rPr>
              <a:t>Donna Carver, PT </a:t>
            </a:r>
            <a:endParaRPr lang="en-US" sz="2400" dirty="0" smtClean="0">
              <a:latin typeface="AR CENA" panose="02000000000000000000" pitchFamily="2" charset="0"/>
            </a:endParaRPr>
          </a:p>
          <a:p>
            <a:endParaRPr lang="en-US" sz="2400" dirty="0" smtClean="0">
              <a:latin typeface="AR CENA" panose="02000000000000000000" pitchFamily="2" charset="0"/>
            </a:endParaRPr>
          </a:p>
          <a:p>
            <a:r>
              <a:rPr lang="en-US" sz="2000" dirty="0" smtClean="0"/>
              <a:t>purelypfrehab@gmail.com</a:t>
            </a:r>
            <a:endParaRPr lang="en-US" sz="2000" dirty="0"/>
          </a:p>
        </p:txBody>
      </p:sp>
    </p:spTree>
    <p:extLst>
      <p:ext uri="{BB962C8B-B14F-4D97-AF65-F5344CB8AC3E}">
        <p14:creationId xmlns:p14="http://schemas.microsoft.com/office/powerpoint/2010/main" val="2066025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 y="162557"/>
            <a:ext cx="6620540" cy="1066800"/>
          </a:xfrm>
        </p:spPr>
        <p:txBody>
          <a:bodyPr/>
          <a:lstStyle/>
          <a:p>
            <a:r>
              <a:rPr lang="en-US" sz="4000" dirty="0" smtClean="0">
                <a:solidFill>
                  <a:srgbClr val="731F1C"/>
                </a:solidFill>
              </a:rPr>
              <a:t>Dry Needling</a:t>
            </a:r>
            <a:endParaRPr lang="en-US" sz="4000" dirty="0">
              <a:solidFill>
                <a:srgbClr val="731F1C"/>
              </a:solidFill>
            </a:endParaRPr>
          </a:p>
        </p:txBody>
      </p:sp>
      <p:sp>
        <p:nvSpPr>
          <p:cNvPr id="3" name="Content Placeholder 2"/>
          <p:cNvSpPr>
            <a:spLocks noGrp="1"/>
          </p:cNvSpPr>
          <p:nvPr>
            <p:ph idx="1"/>
          </p:nvPr>
        </p:nvSpPr>
        <p:spPr>
          <a:xfrm>
            <a:off x="212558" y="1712526"/>
            <a:ext cx="11838214" cy="4906816"/>
          </a:xfrm>
        </p:spPr>
        <p:txBody>
          <a:bodyPr>
            <a:noAutofit/>
          </a:bodyPr>
          <a:lstStyle/>
          <a:p>
            <a:r>
              <a:rPr lang="en-US" sz="1600" dirty="0" smtClean="0"/>
              <a:t>Dry needling is the most popular and fastest growing intervention in physical therapy today. </a:t>
            </a:r>
          </a:p>
          <a:p>
            <a:pPr lvl="1"/>
            <a:r>
              <a:rPr lang="en-US" sz="1800" dirty="0" smtClean="0"/>
              <a:t>There has been a remarkable increase in continuing education offerings and published research.  </a:t>
            </a:r>
          </a:p>
          <a:p>
            <a:pPr lvl="1"/>
            <a:r>
              <a:rPr lang="en-US" sz="1800" dirty="0" smtClean="0"/>
              <a:t>APTA stance is that PTs should implement dry needling into practice. </a:t>
            </a:r>
          </a:p>
          <a:p>
            <a:pPr lvl="1"/>
            <a:r>
              <a:rPr lang="en-US" sz="1800" dirty="0" smtClean="0"/>
              <a:t>The </a:t>
            </a:r>
            <a:r>
              <a:rPr lang="en-US" sz="1800" dirty="0"/>
              <a:t>Board </a:t>
            </a:r>
            <a:r>
              <a:rPr lang="en-US" sz="1800" b="1" dirty="0"/>
              <a:t>does not recognize that </a:t>
            </a:r>
            <a:r>
              <a:rPr lang="en-US" sz="1800" b="1" dirty="0" smtClean="0"/>
              <a:t>PTAs </a:t>
            </a:r>
            <a:r>
              <a:rPr lang="en-US" sz="1800" b="1" dirty="0"/>
              <a:t>have the skills to perform</a:t>
            </a:r>
            <a:r>
              <a:rPr lang="en-US" sz="1800" dirty="0"/>
              <a:t> this invasive procedure at this time</a:t>
            </a:r>
            <a:r>
              <a:rPr lang="en-US" sz="1800" dirty="0" smtClean="0"/>
              <a:t>. However, PTAs should recognize when the intervention is needed.</a:t>
            </a:r>
          </a:p>
          <a:p>
            <a:r>
              <a:rPr lang="en-US" dirty="0" smtClean="0"/>
              <a:t>A skilled </a:t>
            </a:r>
            <a:r>
              <a:rPr lang="en-US" dirty="0"/>
              <a:t>intervention that uses a thin </a:t>
            </a:r>
            <a:r>
              <a:rPr lang="en-US" dirty="0" smtClean="0"/>
              <a:t>needle </a:t>
            </a:r>
            <a:r>
              <a:rPr lang="en-US" dirty="0"/>
              <a:t>to penetrate the skin and </a:t>
            </a:r>
            <a:r>
              <a:rPr lang="en-US" dirty="0" smtClean="0"/>
              <a:t> release tight muscle bands and stimulate </a:t>
            </a:r>
            <a:r>
              <a:rPr lang="en-US" dirty="0"/>
              <a:t>underlying myofascial trigger points, </a:t>
            </a:r>
            <a:r>
              <a:rPr lang="en-US" dirty="0" smtClean="0"/>
              <a:t>muscle, </a:t>
            </a:r>
            <a:r>
              <a:rPr lang="en-US" dirty="0"/>
              <a:t>and connective </a:t>
            </a:r>
            <a:r>
              <a:rPr lang="en-US" dirty="0" smtClean="0"/>
              <a:t>tissue.</a:t>
            </a:r>
          </a:p>
          <a:p>
            <a:r>
              <a:rPr lang="en-US" dirty="0" smtClean="0"/>
              <a:t>Dry </a:t>
            </a:r>
            <a:r>
              <a:rPr lang="en-US" dirty="0"/>
              <a:t>needling will assist with the restoration of muscle function, </a:t>
            </a:r>
            <a:r>
              <a:rPr lang="en-US" dirty="0" smtClean="0"/>
              <a:t>to reduce muscle tension (spasms), improve </a:t>
            </a:r>
            <a:r>
              <a:rPr lang="en-US" dirty="0"/>
              <a:t>proprioception, reduce and eliminate pain, and normalize tissue sensitivity to optimize patients’ function and quality of life.  </a:t>
            </a:r>
            <a:endParaRPr lang="en-US" dirty="0" smtClean="0"/>
          </a:p>
          <a:p>
            <a:r>
              <a:rPr lang="en-US" sz="1600" dirty="0" smtClean="0"/>
              <a:t>Dry </a:t>
            </a:r>
            <a:r>
              <a:rPr lang="en-US" sz="1600" dirty="0"/>
              <a:t>needling of the pelvic floor </a:t>
            </a:r>
            <a:r>
              <a:rPr lang="en-US" sz="1600" dirty="0" smtClean="0"/>
              <a:t>includes:</a:t>
            </a:r>
          </a:p>
          <a:p>
            <a:pPr lvl="1"/>
            <a:r>
              <a:rPr lang="en-US" sz="1400" dirty="0" smtClean="0"/>
              <a:t>the </a:t>
            </a:r>
            <a:r>
              <a:rPr lang="en-US" sz="1400" dirty="0"/>
              <a:t>thoracolumbar spine, abdomen, pelvis and hip joint </a:t>
            </a:r>
            <a:r>
              <a:rPr lang="en-US" sz="1400" dirty="0" smtClean="0"/>
              <a:t>complex</a:t>
            </a:r>
          </a:p>
          <a:p>
            <a:pPr lvl="1"/>
            <a:r>
              <a:rPr lang="en-US" sz="1400" dirty="0" smtClean="0"/>
              <a:t>Muscles:  </a:t>
            </a:r>
            <a:r>
              <a:rPr lang="en-US" sz="1400" dirty="0" err="1" smtClean="0"/>
              <a:t>gluteals</a:t>
            </a:r>
            <a:r>
              <a:rPr lang="en-US" sz="1400" dirty="0" smtClean="0"/>
              <a:t>, quadratus </a:t>
            </a:r>
            <a:r>
              <a:rPr lang="en-US" sz="1400" dirty="0" err="1" smtClean="0"/>
              <a:t>lumborum</a:t>
            </a:r>
            <a:r>
              <a:rPr lang="en-US" sz="1400" dirty="0" smtClean="0"/>
              <a:t>, rectus </a:t>
            </a:r>
            <a:r>
              <a:rPr lang="en-US" sz="1400" dirty="0" err="1" smtClean="0"/>
              <a:t>femoris</a:t>
            </a:r>
            <a:r>
              <a:rPr lang="en-US" sz="1400" dirty="0" smtClean="0"/>
              <a:t>, vastus </a:t>
            </a:r>
            <a:r>
              <a:rPr lang="en-US" sz="1400" dirty="0" err="1" smtClean="0"/>
              <a:t>lateralis</a:t>
            </a:r>
            <a:r>
              <a:rPr lang="en-US" sz="1400" dirty="0" smtClean="0"/>
              <a:t>/ITB/TFL, adductor and piriformis</a:t>
            </a:r>
          </a:p>
        </p:txBody>
      </p:sp>
      <p:pic>
        <p:nvPicPr>
          <p:cNvPr id="15362" name="Picture 2" descr="https://hermanwallace.com/images/Acupun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186" y="1"/>
            <a:ext cx="3167744" cy="1616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4285" y="6316045"/>
            <a:ext cx="10920761" cy="338554"/>
          </a:xfrm>
          <a:prstGeom prst="rect">
            <a:avLst/>
          </a:prstGeom>
        </p:spPr>
        <p:txBody>
          <a:bodyPr wrap="square">
            <a:spAutoFit/>
          </a:bodyPr>
          <a:lstStyle/>
          <a:p>
            <a:r>
              <a:rPr lang="en-US" sz="1600" dirty="0">
                <a:hlinkClick r:id="rId4"/>
              </a:rPr>
              <a:t>http://www.womenshealthapta.org/talking-points-an-oxford-style-debate-on-dry-needling</a:t>
            </a:r>
            <a:r>
              <a:rPr lang="en-US" sz="1600" dirty="0" smtClean="0">
                <a:hlinkClick r:id="rId4"/>
              </a:rPr>
              <a:t>/</a:t>
            </a:r>
            <a:r>
              <a:rPr lang="en-US" sz="1600" dirty="0" smtClean="0"/>
              <a:t>  APTA debate video</a:t>
            </a:r>
            <a:endParaRPr lang="en-US" sz="1600" dirty="0"/>
          </a:p>
        </p:txBody>
      </p:sp>
      <p:pic>
        <p:nvPicPr>
          <p:cNvPr id="6146" name="Picture 2" descr="Image result for what does dry needling 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3380" y="79436"/>
            <a:ext cx="2911946" cy="1470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40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73" y="276225"/>
            <a:ext cx="10972800" cy="1066800"/>
          </a:xfrm>
        </p:spPr>
        <p:txBody>
          <a:bodyPr/>
          <a:lstStyle/>
          <a:p>
            <a:r>
              <a:rPr lang="en-US" sz="4400" dirty="0" smtClean="0">
                <a:solidFill>
                  <a:srgbClr val="731F1C"/>
                </a:solidFill>
              </a:rPr>
              <a:t>Cold Laser</a:t>
            </a:r>
            <a:endParaRPr lang="en-US" sz="4400" dirty="0">
              <a:solidFill>
                <a:srgbClr val="731F1C"/>
              </a:solidFill>
            </a:endParaRPr>
          </a:p>
        </p:txBody>
      </p:sp>
      <p:sp>
        <p:nvSpPr>
          <p:cNvPr id="3" name="Content Placeholder 2"/>
          <p:cNvSpPr>
            <a:spLocks noGrp="1"/>
          </p:cNvSpPr>
          <p:nvPr>
            <p:ph idx="1"/>
          </p:nvPr>
        </p:nvSpPr>
        <p:spPr>
          <a:xfrm>
            <a:off x="214853" y="1343025"/>
            <a:ext cx="9811464" cy="5330491"/>
          </a:xfrm>
        </p:spPr>
        <p:txBody>
          <a:bodyPr>
            <a:normAutofit/>
          </a:bodyPr>
          <a:lstStyle/>
          <a:p>
            <a:r>
              <a:rPr lang="en-US" sz="2000" b="1" dirty="0" smtClean="0"/>
              <a:t>Cold Laser Therapy</a:t>
            </a:r>
            <a:r>
              <a:rPr lang="en-US" sz="2000" dirty="0" smtClean="0"/>
              <a:t> or </a:t>
            </a:r>
            <a:r>
              <a:rPr lang="en-US" sz="2000" b="1" dirty="0" smtClean="0"/>
              <a:t>Low Level Laser Therapy</a:t>
            </a:r>
            <a:r>
              <a:rPr lang="en-US" sz="2000" dirty="0" smtClean="0"/>
              <a:t> (LLLT) is a </a:t>
            </a:r>
            <a:r>
              <a:rPr lang="en-US" sz="2000" b="1" dirty="0" smtClean="0"/>
              <a:t>treatment</a:t>
            </a:r>
            <a:r>
              <a:rPr lang="en-US" sz="2000" dirty="0" smtClean="0"/>
              <a:t> that utilizes specific wavelengths of light to penetrate 2 to 5 centimeters below the skin to interact muscle, ligament, cartilage, and nerves. </a:t>
            </a:r>
          </a:p>
          <a:p>
            <a:r>
              <a:rPr lang="en-US" sz="2000" dirty="0" smtClean="0"/>
              <a:t>Since 1967 there have been over 2,500 clinical studies published worldwide </a:t>
            </a:r>
          </a:p>
          <a:p>
            <a:r>
              <a:rPr lang="en-US" sz="2000" dirty="0" smtClean="0"/>
              <a:t>Used with pelvic floor conditions since 2005 for a variety of conditions like vulvodynia, Caesarian scar pain, dyspareunia, and bladder pain.</a:t>
            </a:r>
          </a:p>
          <a:p>
            <a:r>
              <a:rPr lang="en-US" sz="2000" dirty="0" smtClean="0"/>
              <a:t>A proven method for pain relief</a:t>
            </a:r>
          </a:p>
          <a:p>
            <a:r>
              <a:rPr lang="en-US" sz="2000" dirty="0" smtClean="0"/>
              <a:t>Produces no heat, and does not cut, coagulate or vaporize                                any tissue</a:t>
            </a:r>
          </a:p>
          <a:p>
            <a:r>
              <a:rPr lang="en-US" sz="2000" dirty="0" smtClean="0"/>
              <a:t>Used on a </a:t>
            </a:r>
            <a:r>
              <a:rPr lang="en-US" sz="2000" dirty="0"/>
              <a:t>variety of acute and chronic </a:t>
            </a:r>
            <a:r>
              <a:rPr lang="en-US" sz="2000" dirty="0" smtClean="0"/>
              <a:t>musculoskeletal conditions</a:t>
            </a:r>
            <a:r>
              <a:rPr lang="en-US" sz="2000" dirty="0"/>
              <a:t> in order to help </a:t>
            </a:r>
            <a:r>
              <a:rPr lang="en-US" sz="2000" b="1" dirty="0"/>
              <a:t>eliminate pain, swelling, reduce spasms and increase </a:t>
            </a:r>
            <a:r>
              <a:rPr lang="en-US" sz="2000" b="1" dirty="0" smtClean="0"/>
              <a:t>function</a:t>
            </a:r>
          </a:p>
          <a:p>
            <a:r>
              <a:rPr lang="en-US" sz="2000" dirty="0"/>
              <a:t>Laser therapy helps to decrease pain and inflammation, improve nerve function, prevents keloids in scars and improves blood circulation to the tissues. </a:t>
            </a:r>
            <a:endParaRPr lang="en-US" sz="2000" dirty="0" smtClean="0"/>
          </a:p>
        </p:txBody>
      </p:sp>
      <p:pic>
        <p:nvPicPr>
          <p:cNvPr id="32770" name="Picture 2" descr="Image result for cold laser 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8188" y="3100038"/>
            <a:ext cx="2733090" cy="163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13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61" y="383878"/>
            <a:ext cx="5153247" cy="1066800"/>
          </a:xfrm>
        </p:spPr>
        <p:txBody>
          <a:bodyPr/>
          <a:lstStyle/>
          <a:p>
            <a:r>
              <a:rPr lang="en-US" sz="4400" dirty="0" smtClean="0">
                <a:solidFill>
                  <a:srgbClr val="731F1C"/>
                </a:solidFill>
              </a:rPr>
              <a:t>Ultrasound</a:t>
            </a:r>
            <a:endParaRPr lang="en-US" sz="4400" dirty="0">
              <a:solidFill>
                <a:srgbClr val="731F1C"/>
              </a:solidFill>
            </a:endParaRPr>
          </a:p>
        </p:txBody>
      </p:sp>
      <p:pic>
        <p:nvPicPr>
          <p:cNvPr id="18434" name="Picture 2" descr="Image result for therapeutic ultras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9231" y="136040"/>
            <a:ext cx="2952313" cy="16606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2618" y="1487704"/>
            <a:ext cx="9545405" cy="4871483"/>
          </a:xfrm>
        </p:spPr>
        <p:txBody>
          <a:bodyPr>
            <a:normAutofit/>
          </a:bodyPr>
          <a:lstStyle/>
          <a:p>
            <a:r>
              <a:rPr lang="en-US" sz="2400" dirty="0"/>
              <a:t>Has been used by physical therapists since the </a:t>
            </a:r>
            <a:r>
              <a:rPr lang="en-US" sz="2400" dirty="0" smtClean="0"/>
              <a:t>1940s</a:t>
            </a:r>
          </a:p>
          <a:p>
            <a:pPr lvl="1"/>
            <a:r>
              <a:rPr lang="en-US" sz="2000" dirty="0" smtClean="0"/>
              <a:t>effective in patients with chronic pelvic pain, interstitial cystitis, and other pain related conditions </a:t>
            </a:r>
            <a:endParaRPr lang="en-US" sz="2000" dirty="0"/>
          </a:p>
          <a:p>
            <a:r>
              <a:rPr lang="en-US" sz="2400" dirty="0" smtClean="0"/>
              <a:t>Alternating sound waves </a:t>
            </a:r>
            <a:r>
              <a:rPr lang="en-US" sz="2400" dirty="0"/>
              <a:t>are generated by a piezoelectric effect caused by the vibration of </a:t>
            </a:r>
            <a:r>
              <a:rPr lang="en-US" sz="2400" dirty="0" smtClean="0"/>
              <a:t>crystals. </a:t>
            </a:r>
            <a:r>
              <a:rPr lang="en-US" sz="2400" dirty="0"/>
              <a:t>The sound waves that pass through the </a:t>
            </a:r>
            <a:r>
              <a:rPr lang="en-US" sz="2400" dirty="0" smtClean="0"/>
              <a:t>skin which causes vibration </a:t>
            </a:r>
            <a:r>
              <a:rPr lang="en-US" sz="2400" dirty="0"/>
              <a:t>or </a:t>
            </a:r>
            <a:r>
              <a:rPr lang="en-US" sz="2400" dirty="0" smtClean="0"/>
              <a:t>cavitation in </a:t>
            </a:r>
            <a:r>
              <a:rPr lang="en-US" sz="2400" dirty="0"/>
              <a:t>the local </a:t>
            </a:r>
            <a:r>
              <a:rPr lang="en-US" sz="2400" dirty="0" smtClean="0"/>
              <a:t>tissues resulting in a </a:t>
            </a:r>
            <a:r>
              <a:rPr lang="en-US" sz="2400" dirty="0"/>
              <a:t>deep </a:t>
            </a:r>
            <a:r>
              <a:rPr lang="en-US" sz="2400" dirty="0" smtClean="0"/>
              <a:t>localized heat</a:t>
            </a:r>
          </a:p>
          <a:p>
            <a:r>
              <a:rPr lang="en-US" sz="2400" dirty="0"/>
              <a:t>T</a:t>
            </a:r>
            <a:r>
              <a:rPr lang="en-US" sz="2400" dirty="0" smtClean="0"/>
              <a:t>herapeutic </a:t>
            </a:r>
            <a:r>
              <a:rPr lang="en-US" sz="2400" dirty="0"/>
              <a:t>ultrasound </a:t>
            </a:r>
            <a:r>
              <a:rPr lang="en-US" sz="2400" dirty="0" smtClean="0"/>
              <a:t>is used</a:t>
            </a:r>
            <a:r>
              <a:rPr lang="en-US" sz="2400" dirty="0"/>
              <a:t> to help </a:t>
            </a:r>
            <a:r>
              <a:rPr lang="en-US" sz="2400" b="1" dirty="0"/>
              <a:t>reduce spasm, increase blood flow, promote healing and reduce inflammation</a:t>
            </a:r>
            <a:r>
              <a:rPr lang="en-US" sz="2400" dirty="0" smtClean="0"/>
              <a:t>.</a:t>
            </a:r>
          </a:p>
          <a:p>
            <a:r>
              <a:rPr lang="en-US" sz="2400" dirty="0" smtClean="0"/>
              <a:t>Ultrasound </a:t>
            </a:r>
            <a:r>
              <a:rPr lang="en-US" sz="2400" dirty="0"/>
              <a:t>energy penetrates up to 4 cm below the surface and the </a:t>
            </a:r>
            <a:r>
              <a:rPr lang="en-US" sz="2400" dirty="0" smtClean="0"/>
              <a:t>therapeutic thermal </a:t>
            </a:r>
            <a:r>
              <a:rPr lang="en-US" sz="2400" dirty="0"/>
              <a:t>action reaches up to 10 cm from the </a:t>
            </a:r>
            <a:r>
              <a:rPr lang="en-US" sz="2400" dirty="0" smtClean="0"/>
              <a:t>device</a:t>
            </a:r>
          </a:p>
        </p:txBody>
      </p:sp>
    </p:spTree>
    <p:extLst>
      <p:ext uri="{BB962C8B-B14F-4D97-AF65-F5344CB8AC3E}">
        <p14:creationId xmlns:p14="http://schemas.microsoft.com/office/powerpoint/2010/main" val="40815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xmlns=""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a:extLst>
              <a:ext uri="{FF2B5EF4-FFF2-40B4-BE49-F238E27FC236}">
                <a16:creationId xmlns:a16="http://schemas.microsoft.com/office/drawing/2014/main" xmlns=""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itle 33" descr="title">
            <a:extLst>
              <a:ext uri="{FF2B5EF4-FFF2-40B4-BE49-F238E27FC236}">
                <a16:creationId xmlns:a16="http://schemas.microsoft.com/office/drawing/2014/main" xmlns="" id="{3749FE94-FC7C-4359-A56E-6C7A87BDEE87}"/>
              </a:ext>
            </a:extLst>
          </p:cNvPr>
          <p:cNvSpPr>
            <a:spLocks noGrp="1"/>
          </p:cNvSpPr>
          <p:nvPr>
            <p:ph type="title"/>
          </p:nvPr>
        </p:nvSpPr>
        <p:spPr/>
        <p:txBody>
          <a:bodyPr/>
          <a:lstStyle/>
          <a:p>
            <a:r>
              <a:rPr lang="en-US" dirty="0" smtClean="0"/>
              <a:t>Other  Interventions</a:t>
            </a:r>
            <a:endParaRPr lang="en-US" dirty="0"/>
          </a:p>
        </p:txBody>
      </p:sp>
    </p:spTree>
    <p:extLst>
      <p:ext uri="{BB962C8B-B14F-4D97-AF65-F5344CB8AC3E}">
        <p14:creationId xmlns:p14="http://schemas.microsoft.com/office/powerpoint/2010/main" val="4049415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98" y="361897"/>
            <a:ext cx="9533860" cy="1066800"/>
          </a:xfrm>
        </p:spPr>
        <p:txBody>
          <a:bodyPr/>
          <a:lstStyle/>
          <a:p>
            <a:r>
              <a:rPr lang="en-US" sz="4000" dirty="0" smtClean="0">
                <a:solidFill>
                  <a:srgbClr val="731F1C"/>
                </a:solidFill>
              </a:rPr>
              <a:t>Patient Education</a:t>
            </a:r>
            <a:endParaRPr lang="en-US" sz="4000" dirty="0">
              <a:solidFill>
                <a:srgbClr val="731F1C"/>
              </a:solidFill>
            </a:endParaRPr>
          </a:p>
        </p:txBody>
      </p:sp>
      <p:sp>
        <p:nvSpPr>
          <p:cNvPr id="3" name="Content Placeholder 2"/>
          <p:cNvSpPr>
            <a:spLocks noGrp="1"/>
          </p:cNvSpPr>
          <p:nvPr>
            <p:ph idx="1"/>
          </p:nvPr>
        </p:nvSpPr>
        <p:spPr>
          <a:xfrm>
            <a:off x="500743" y="1428697"/>
            <a:ext cx="10472057" cy="4663693"/>
          </a:xfrm>
        </p:spPr>
        <p:txBody>
          <a:bodyPr>
            <a:normAutofit/>
          </a:bodyPr>
          <a:lstStyle/>
          <a:p>
            <a:r>
              <a:rPr lang="en-US" sz="2000" dirty="0" smtClean="0"/>
              <a:t>Offer patient resource list – provide contacts for community resources and internet sites for more information on specific diagnosis</a:t>
            </a:r>
          </a:p>
          <a:p>
            <a:pPr lvl="1"/>
            <a:r>
              <a:rPr lang="en-US" sz="1800" dirty="0" smtClean="0"/>
              <a:t>Example:  </a:t>
            </a:r>
            <a:r>
              <a:rPr lang="en-US" sz="1800" dirty="0" smtClean="0">
                <a:hlinkClick r:id="rId3"/>
              </a:rPr>
              <a:t>http</a:t>
            </a:r>
            <a:r>
              <a:rPr lang="en-US" sz="1800" dirty="0">
                <a:hlinkClick r:id="rId3"/>
              </a:rPr>
              <a:t>://</a:t>
            </a:r>
            <a:r>
              <a:rPr lang="en-US" sz="1800" dirty="0" smtClean="0">
                <a:hlinkClick r:id="rId3"/>
              </a:rPr>
              <a:t>www.beyondbasicsphysicaltherapy.com</a:t>
            </a:r>
            <a:endParaRPr lang="en-US" sz="1800" dirty="0" smtClean="0"/>
          </a:p>
          <a:p>
            <a:r>
              <a:rPr lang="en-US" sz="2000" dirty="0" smtClean="0"/>
              <a:t>Explain</a:t>
            </a:r>
            <a:r>
              <a:rPr lang="en-US" sz="2000" dirty="0"/>
              <a:t> the relationship between the pelvic floor muscles, bowel, bladder, sexual health and reproductive </a:t>
            </a:r>
            <a:r>
              <a:rPr lang="en-US" sz="2000" dirty="0" smtClean="0"/>
              <a:t>health; use models and pictures</a:t>
            </a:r>
          </a:p>
          <a:p>
            <a:r>
              <a:rPr lang="en-US" sz="2000" dirty="0" smtClean="0"/>
              <a:t>Take time to answer questions and give the patient ‘homework’ to bring questions in each visit.</a:t>
            </a:r>
          </a:p>
          <a:p>
            <a:r>
              <a:rPr lang="en-US" sz="2000" dirty="0" smtClean="0"/>
              <a:t>Provide a home program with no more than 2 exercises or tasks at a time.</a:t>
            </a:r>
          </a:p>
          <a:p>
            <a:r>
              <a:rPr lang="en-US" sz="2000" dirty="0" smtClean="0"/>
              <a:t>Teach compensatory strategies</a:t>
            </a:r>
          </a:p>
          <a:p>
            <a:pPr lvl="1"/>
            <a:r>
              <a:rPr lang="en-US" sz="1800" dirty="0" smtClean="0"/>
              <a:t>anticipatory </a:t>
            </a:r>
            <a:r>
              <a:rPr lang="en-US" sz="1800" dirty="0"/>
              <a:t>pelvic floor muscle contraction immediately prior to an activity that causes urine leakage </a:t>
            </a:r>
          </a:p>
        </p:txBody>
      </p:sp>
    </p:spTree>
    <p:extLst>
      <p:ext uri="{BB962C8B-B14F-4D97-AF65-F5344CB8AC3E}">
        <p14:creationId xmlns:p14="http://schemas.microsoft.com/office/powerpoint/2010/main" val="4442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101" y="124680"/>
            <a:ext cx="10972800" cy="1066800"/>
          </a:xfrm>
        </p:spPr>
        <p:txBody>
          <a:bodyPr>
            <a:normAutofit/>
          </a:bodyPr>
          <a:lstStyle/>
          <a:p>
            <a:r>
              <a:rPr lang="en-US" sz="4400" dirty="0" smtClean="0">
                <a:solidFill>
                  <a:srgbClr val="731F1C"/>
                </a:solidFill>
              </a:rPr>
              <a:t>Other Interventions</a:t>
            </a:r>
            <a:endParaRPr lang="en-US" sz="4400" dirty="0">
              <a:solidFill>
                <a:srgbClr val="731F1C"/>
              </a:solidFill>
            </a:endParaRPr>
          </a:p>
        </p:txBody>
      </p:sp>
      <p:pic>
        <p:nvPicPr>
          <p:cNvPr id="30722" name="Picture 2" descr="Image result for vaginal dil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839" y="169714"/>
            <a:ext cx="2198055" cy="21980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90623" y="1080977"/>
            <a:ext cx="10972800" cy="5565150"/>
          </a:xfrm>
        </p:spPr>
        <p:txBody>
          <a:bodyPr>
            <a:normAutofit lnSpcReduction="10000"/>
          </a:bodyPr>
          <a:lstStyle/>
          <a:p>
            <a:r>
              <a:rPr lang="en-US" dirty="0" smtClean="0"/>
              <a:t>Vaginal dilators have been around for at least 50 years </a:t>
            </a:r>
          </a:p>
          <a:p>
            <a:pPr lvl="1"/>
            <a:r>
              <a:rPr lang="en-US" dirty="0" smtClean="0"/>
              <a:t>5 </a:t>
            </a:r>
            <a:r>
              <a:rPr lang="en-US" dirty="0"/>
              <a:t>to 10 minutes each </a:t>
            </a:r>
            <a:r>
              <a:rPr lang="en-US" dirty="0" smtClean="0"/>
              <a:t>session </a:t>
            </a:r>
            <a:r>
              <a:rPr lang="en-US" dirty="0"/>
              <a:t>every other </a:t>
            </a:r>
            <a:r>
              <a:rPr lang="en-US" dirty="0" smtClean="0"/>
              <a:t>day</a:t>
            </a:r>
          </a:p>
          <a:p>
            <a:pPr lvl="1"/>
            <a:r>
              <a:rPr lang="en-US" dirty="0" smtClean="0"/>
              <a:t>Gradually </a:t>
            </a:r>
            <a:r>
              <a:rPr lang="en-US" dirty="0"/>
              <a:t>move to a larger </a:t>
            </a:r>
            <a:r>
              <a:rPr lang="en-US" dirty="0" smtClean="0"/>
              <a:t>size</a:t>
            </a:r>
          </a:p>
          <a:p>
            <a:pPr marL="457200" lvl="1" indent="0">
              <a:buNone/>
            </a:pPr>
            <a:endParaRPr lang="en-US" dirty="0" smtClean="0"/>
          </a:p>
          <a:p>
            <a:r>
              <a:rPr lang="en-US" dirty="0"/>
              <a:t>Toileting / Postural / Diet  -- </a:t>
            </a:r>
            <a:r>
              <a:rPr lang="en-US" dirty="0" smtClean="0"/>
              <a:t>Retraining</a:t>
            </a:r>
          </a:p>
          <a:p>
            <a:pPr lvl="1"/>
            <a:r>
              <a:rPr lang="en-US" dirty="0"/>
              <a:t>Give patient a voiding/toileting diary and review results with </a:t>
            </a:r>
            <a:r>
              <a:rPr lang="en-US" dirty="0" smtClean="0"/>
              <a:t>patient</a:t>
            </a:r>
          </a:p>
          <a:p>
            <a:pPr lvl="1"/>
            <a:r>
              <a:rPr lang="en-US" dirty="0"/>
              <a:t>Toilet schedule / prompted voiding / habit </a:t>
            </a:r>
            <a:r>
              <a:rPr lang="en-US" dirty="0" smtClean="0"/>
              <a:t>training</a:t>
            </a:r>
          </a:p>
          <a:p>
            <a:pPr lvl="1"/>
            <a:r>
              <a:rPr lang="en-US" dirty="0"/>
              <a:t>Identify postural impairments and discuss with patient how to sit, stand, sleep and walk with improved posturing</a:t>
            </a:r>
            <a:r>
              <a:rPr lang="en-US" dirty="0" smtClean="0"/>
              <a:t>.</a:t>
            </a:r>
          </a:p>
          <a:p>
            <a:pPr lvl="1"/>
            <a:r>
              <a:rPr lang="en-US" dirty="0"/>
              <a:t>Certain foods and beverages are thought to contribute to </a:t>
            </a:r>
            <a:r>
              <a:rPr lang="en-US" dirty="0" smtClean="0"/>
              <a:t>bladder symptoms</a:t>
            </a:r>
          </a:p>
          <a:p>
            <a:pPr lvl="2"/>
            <a:r>
              <a:rPr lang="en-US" dirty="0"/>
              <a:t>APTA launches new nutrition webpage:  </a:t>
            </a:r>
            <a:r>
              <a:rPr lang="en-US" dirty="0">
                <a:hlinkClick r:id="rId4"/>
              </a:rPr>
              <a:t>http://www.apta.org/PTinMotion/News/2017/6/9/NutritionWebpage/</a:t>
            </a:r>
            <a:endParaRPr lang="en-US" dirty="0"/>
          </a:p>
          <a:p>
            <a:r>
              <a:rPr lang="en-US" dirty="0" smtClean="0"/>
              <a:t>Core </a:t>
            </a:r>
            <a:r>
              <a:rPr lang="en-US" dirty="0"/>
              <a:t>Stabilization</a:t>
            </a:r>
          </a:p>
          <a:p>
            <a:r>
              <a:rPr lang="en-US" dirty="0" smtClean="0"/>
              <a:t>Spinal mobility / Functional Movements</a:t>
            </a:r>
            <a:endParaRPr lang="en-US" dirty="0"/>
          </a:p>
          <a:p>
            <a:r>
              <a:rPr lang="en-US" dirty="0" smtClean="0"/>
              <a:t>Stretching</a:t>
            </a:r>
            <a:endParaRPr lang="en-US" dirty="0"/>
          </a:p>
          <a:p>
            <a:r>
              <a:rPr lang="en-US" dirty="0" smtClean="0"/>
              <a:t>SI joint – </a:t>
            </a:r>
            <a:r>
              <a:rPr lang="en-US" sz="2800" dirty="0" smtClean="0"/>
              <a:t>Strengthening / Stabilization</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270" y="4261603"/>
            <a:ext cx="1884972" cy="2327125"/>
          </a:xfrm>
          <a:prstGeom prst="rect">
            <a:avLst/>
          </a:prstGeom>
        </p:spPr>
      </p:pic>
    </p:spTree>
    <p:extLst>
      <p:ext uri="{BB962C8B-B14F-4D97-AF65-F5344CB8AC3E}">
        <p14:creationId xmlns:p14="http://schemas.microsoft.com/office/powerpoint/2010/main" val="127332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take a br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37" y="808972"/>
            <a:ext cx="5617600" cy="513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you already seen?</a:t>
            </a:r>
            <a:endParaRPr lang="en-US" dirty="0"/>
          </a:p>
        </p:txBody>
      </p:sp>
      <p:sp>
        <p:nvSpPr>
          <p:cNvPr id="4" name="Rectangle 3"/>
          <p:cNvSpPr/>
          <p:nvPr/>
        </p:nvSpPr>
        <p:spPr>
          <a:xfrm>
            <a:off x="2554909" y="5381557"/>
            <a:ext cx="4095993" cy="461665"/>
          </a:xfrm>
          <a:prstGeom prst="rect">
            <a:avLst/>
          </a:prstGeom>
        </p:spPr>
        <p:txBody>
          <a:bodyPr wrap="none">
            <a:spAutoFit/>
          </a:bodyPr>
          <a:lstStyle/>
          <a:p>
            <a:r>
              <a:rPr lang="en-US" sz="2400" dirty="0" smtClean="0">
                <a:solidFill>
                  <a:schemeClr val="accent1">
                    <a:lumMod val="75000"/>
                  </a:schemeClr>
                </a:solidFill>
              </a:rPr>
              <a:t>in everyday </a:t>
            </a:r>
            <a:r>
              <a:rPr lang="en-US" sz="2400" dirty="0" smtClean="0">
                <a:solidFill>
                  <a:schemeClr val="accent1">
                    <a:lumMod val="75000"/>
                  </a:schemeClr>
                </a:solidFill>
              </a:rPr>
              <a:t>clinical practice</a:t>
            </a:r>
            <a:endParaRPr lang="en-US" sz="2400" dirty="0">
              <a:solidFill>
                <a:schemeClr val="accent1">
                  <a:lumMod val="75000"/>
                </a:schemeClr>
              </a:solidFill>
            </a:endParaRPr>
          </a:p>
        </p:txBody>
      </p:sp>
      <p:sp>
        <p:nvSpPr>
          <p:cNvPr id="5" name="Rectangle 4"/>
          <p:cNvSpPr/>
          <p:nvPr/>
        </p:nvSpPr>
        <p:spPr>
          <a:xfrm>
            <a:off x="1786822" y="1087660"/>
            <a:ext cx="4020420" cy="1820307"/>
          </a:xfrm>
          <a:prstGeom prst="rect">
            <a:avLst/>
          </a:prstGeom>
        </p:spPr>
        <p:txBody>
          <a:bodyPr wrap="square">
            <a:spAutoFit/>
          </a:bodyPr>
          <a:lstStyle/>
          <a:p>
            <a:pPr>
              <a:lnSpc>
                <a:spcPct val="150000"/>
              </a:lnSpc>
              <a:spcBef>
                <a:spcPts val="600"/>
              </a:spcBef>
              <a:spcAft>
                <a:spcPts val="600"/>
              </a:spcAft>
            </a:pPr>
            <a:r>
              <a:rPr lang="en-US" sz="4000" cap="all" dirty="0" smtClean="0">
                <a:solidFill>
                  <a:schemeClr val="accent2">
                    <a:lumMod val="50000"/>
                  </a:schemeClr>
                </a:solidFill>
              </a:rPr>
              <a:t>Pelvic </a:t>
            </a:r>
            <a:r>
              <a:rPr lang="en-US" sz="4000" cap="all" dirty="0">
                <a:solidFill>
                  <a:schemeClr val="accent2">
                    <a:lumMod val="50000"/>
                  </a:schemeClr>
                </a:solidFill>
              </a:rPr>
              <a:t>Floor </a:t>
            </a:r>
            <a:r>
              <a:rPr lang="en-US" sz="4000" cap="all" dirty="0" smtClean="0">
                <a:solidFill>
                  <a:schemeClr val="accent2">
                    <a:lumMod val="50000"/>
                  </a:schemeClr>
                </a:solidFill>
              </a:rPr>
              <a:t>Symptoms </a:t>
            </a:r>
            <a:endParaRPr lang="en-US" sz="4000" b="1" i="1" cap="all" dirty="0">
              <a:solidFill>
                <a:schemeClr val="accent2">
                  <a:lumMod val="50000"/>
                </a:schemeClr>
              </a:solidFill>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28435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12695" y="-1"/>
            <a:ext cx="6441396" cy="7300249"/>
          </a:xfrm>
        </p:spPr>
      </p:pic>
      <p:sp>
        <p:nvSpPr>
          <p:cNvPr id="2" name="Title 1" descr="title">
            <a:extLst>
              <a:ext uri="{FF2B5EF4-FFF2-40B4-BE49-F238E27FC236}">
                <a16:creationId xmlns:a16="http://schemas.microsoft.com/office/drawing/2014/main" xmlns="" id="{28BAA8DA-C40B-4AB9-9407-30FB70335152}"/>
              </a:ext>
            </a:extLst>
          </p:cNvPr>
          <p:cNvSpPr>
            <a:spLocks noGrp="1"/>
          </p:cNvSpPr>
          <p:nvPr>
            <p:ph type="ctrTitle"/>
          </p:nvPr>
        </p:nvSpPr>
        <p:spPr>
          <a:xfrm>
            <a:off x="7274144" y="212458"/>
            <a:ext cx="4379976" cy="3986809"/>
          </a:xfrm>
        </p:spPr>
        <p:txBody>
          <a:bodyPr/>
          <a:lstStyle/>
          <a:p>
            <a:r>
              <a:rPr lang="en-US" cap="all" dirty="0">
                <a:solidFill>
                  <a:schemeClr val="accent2">
                    <a:lumMod val="50000"/>
                  </a:schemeClr>
                </a:solidFill>
              </a:rPr>
              <a:t>external muscles that can contribute to pelvic </a:t>
            </a:r>
            <a:r>
              <a:rPr lang="en-US" cap="all" dirty="0" smtClean="0">
                <a:solidFill>
                  <a:schemeClr val="accent2">
                    <a:lumMod val="50000"/>
                  </a:schemeClr>
                </a:solidFill>
              </a:rPr>
              <a:t>Floor dysfunction</a:t>
            </a:r>
            <a:endParaRPr lang="en-US" cap="all" dirty="0">
              <a:solidFill>
                <a:schemeClr val="accent2">
                  <a:lumMod val="50000"/>
                </a:schemeClr>
              </a:solidFill>
            </a:endParaRPr>
          </a:p>
        </p:txBody>
      </p:sp>
      <p:sp>
        <p:nvSpPr>
          <p:cNvPr id="12" name="Subtitle 11" descr="subtitle">
            <a:extLst>
              <a:ext uri="{FF2B5EF4-FFF2-40B4-BE49-F238E27FC236}">
                <a16:creationId xmlns:a16="http://schemas.microsoft.com/office/drawing/2014/main" xmlns="" id="{B28A8D9C-5123-4D2B-9272-016EF90E0E50}"/>
              </a:ext>
            </a:extLst>
          </p:cNvPr>
          <p:cNvSpPr>
            <a:spLocks noGrp="1"/>
          </p:cNvSpPr>
          <p:nvPr>
            <p:ph type="subTitle" idx="1"/>
          </p:nvPr>
        </p:nvSpPr>
        <p:spPr>
          <a:xfrm>
            <a:off x="6882829" y="5421898"/>
            <a:ext cx="5162605" cy="1214876"/>
          </a:xfrm>
        </p:spPr>
        <p:txBody>
          <a:bodyPr/>
          <a:lstStyle/>
          <a:p>
            <a:r>
              <a:rPr lang="en-US" sz="2000" dirty="0" smtClean="0"/>
              <a:t>You may already be treating a musculoskeletal problem that is also contributing to pelvic floor dysfunction.</a:t>
            </a:r>
            <a:endParaRPr lang="en-US" sz="2000" dirty="0"/>
          </a:p>
        </p:txBody>
      </p:sp>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001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cap="all" dirty="0">
                <a:solidFill>
                  <a:schemeClr val="accent4">
                    <a:lumMod val="50000"/>
                  </a:schemeClr>
                </a:solidFill>
              </a:rPr>
              <a:t>external </a:t>
            </a:r>
            <a:r>
              <a:rPr lang="en-US" sz="4000" cap="all" dirty="0" smtClean="0">
                <a:solidFill>
                  <a:schemeClr val="accent4">
                    <a:lumMod val="50000"/>
                  </a:schemeClr>
                </a:solidFill>
              </a:rPr>
              <a:t>muscles (</a:t>
            </a:r>
            <a:r>
              <a:rPr lang="en-US" sz="3600" cap="all" dirty="0" smtClean="0">
                <a:solidFill>
                  <a:schemeClr val="accent4">
                    <a:lumMod val="50000"/>
                  </a:schemeClr>
                </a:solidFill>
              </a:rPr>
              <a:t>see handout</a:t>
            </a:r>
            <a:r>
              <a:rPr lang="en-US" sz="4000" cap="all" dirty="0" smtClean="0">
                <a:solidFill>
                  <a:schemeClr val="accent4">
                    <a:lumMod val="50000"/>
                  </a:schemeClr>
                </a:solidFill>
              </a:rPr>
              <a:t>) </a:t>
            </a:r>
            <a:endParaRPr lang="en-US" sz="4000" cap="all" dirty="0">
              <a:solidFill>
                <a:schemeClr val="accent4">
                  <a:lumMod val="50000"/>
                </a:schemeClr>
              </a:solidFill>
            </a:endParaRPr>
          </a:p>
        </p:txBody>
      </p:sp>
      <p:sp>
        <p:nvSpPr>
          <p:cNvPr id="6" name="Content Placeholder 5"/>
          <p:cNvSpPr>
            <a:spLocks noGrp="1"/>
          </p:cNvSpPr>
          <p:nvPr>
            <p:ph idx="1"/>
          </p:nvPr>
        </p:nvSpPr>
        <p:spPr>
          <a:xfrm>
            <a:off x="1438687" y="1607557"/>
            <a:ext cx="4810979" cy="4512830"/>
          </a:xfrm>
        </p:spPr>
        <p:txBody>
          <a:bodyPr>
            <a:normAutofit fontScale="85000" lnSpcReduction="20000"/>
          </a:bodyPr>
          <a:lstStyle/>
          <a:p>
            <a:pPr>
              <a:buFont typeface="Wingdings" panose="05000000000000000000" pitchFamily="2" charset="2"/>
              <a:buChar char="Ø"/>
            </a:pPr>
            <a:r>
              <a:rPr lang="en-US" sz="3600" b="1" dirty="0" smtClean="0">
                <a:solidFill>
                  <a:schemeClr val="tx1">
                    <a:lumMod val="75000"/>
                    <a:lumOff val="25000"/>
                  </a:schemeClr>
                </a:solidFill>
              </a:rPr>
              <a:t>Quadratus </a:t>
            </a:r>
            <a:r>
              <a:rPr lang="en-US" sz="3600" b="1" dirty="0" err="1" smtClean="0">
                <a:solidFill>
                  <a:schemeClr val="tx1">
                    <a:lumMod val="75000"/>
                    <a:lumOff val="25000"/>
                  </a:schemeClr>
                </a:solidFill>
              </a:rPr>
              <a:t>Lumborum</a:t>
            </a:r>
            <a:endParaRPr lang="en-US" sz="3600" b="1" dirty="0" smtClean="0">
              <a:solidFill>
                <a:schemeClr val="tx1">
                  <a:lumMod val="75000"/>
                  <a:lumOff val="25000"/>
                </a:schemeClr>
              </a:solidFill>
            </a:endParaRPr>
          </a:p>
          <a:p>
            <a:pPr>
              <a:buFont typeface="Wingdings" panose="05000000000000000000" pitchFamily="2" charset="2"/>
              <a:buChar char="Ø"/>
            </a:pPr>
            <a:r>
              <a:rPr lang="en-US" sz="3600" b="1" dirty="0" smtClean="0">
                <a:solidFill>
                  <a:schemeClr val="tx1">
                    <a:lumMod val="75000"/>
                    <a:lumOff val="25000"/>
                  </a:schemeClr>
                </a:solidFill>
              </a:rPr>
              <a:t>Iliopsoas</a:t>
            </a:r>
          </a:p>
          <a:p>
            <a:pPr>
              <a:buFont typeface="Wingdings" panose="05000000000000000000" pitchFamily="2" charset="2"/>
              <a:buChar char="Ø"/>
            </a:pPr>
            <a:r>
              <a:rPr lang="en-US" sz="3600" b="1" dirty="0" smtClean="0">
                <a:solidFill>
                  <a:schemeClr val="tx1">
                    <a:lumMod val="75000"/>
                    <a:lumOff val="25000"/>
                  </a:schemeClr>
                </a:solidFill>
              </a:rPr>
              <a:t>Rectus </a:t>
            </a:r>
            <a:r>
              <a:rPr lang="en-US" sz="3600" b="1" dirty="0" err="1" smtClean="0"/>
              <a:t>Abdominus</a:t>
            </a:r>
            <a:endParaRPr lang="en-US" sz="3600" b="1" dirty="0" smtClean="0"/>
          </a:p>
          <a:p>
            <a:pPr>
              <a:buFont typeface="Wingdings" panose="05000000000000000000" pitchFamily="2" charset="2"/>
              <a:buChar char="Ø"/>
            </a:pPr>
            <a:r>
              <a:rPr lang="en-US" sz="3600" b="1" dirty="0" smtClean="0"/>
              <a:t>Transverse </a:t>
            </a:r>
            <a:r>
              <a:rPr lang="en-US" sz="3600" b="1" dirty="0" err="1" smtClean="0"/>
              <a:t>Abdominus</a:t>
            </a:r>
            <a:endParaRPr lang="en-US" sz="3600" b="1" dirty="0" smtClean="0"/>
          </a:p>
          <a:p>
            <a:pPr>
              <a:buFont typeface="Wingdings" panose="05000000000000000000" pitchFamily="2" charset="2"/>
              <a:buChar char="Ø"/>
            </a:pPr>
            <a:r>
              <a:rPr lang="en-US" sz="3600" b="1" dirty="0" smtClean="0"/>
              <a:t>Adductor </a:t>
            </a:r>
            <a:r>
              <a:rPr lang="en-US" sz="3600" b="1" dirty="0"/>
              <a:t>Magnus</a:t>
            </a:r>
          </a:p>
          <a:p>
            <a:pPr>
              <a:buFont typeface="Wingdings" panose="05000000000000000000" pitchFamily="2" charset="2"/>
              <a:buChar char="Ø"/>
            </a:pPr>
            <a:r>
              <a:rPr lang="en-US" sz="3600" b="1" dirty="0"/>
              <a:t>Pectineus</a:t>
            </a:r>
          </a:p>
          <a:p>
            <a:pPr>
              <a:buFont typeface="Wingdings" panose="05000000000000000000" pitchFamily="2" charset="2"/>
              <a:buChar char="Ø"/>
            </a:pPr>
            <a:r>
              <a:rPr lang="en-US" sz="3600" b="1" dirty="0" err="1"/>
              <a:t>Paraspinals</a:t>
            </a:r>
            <a:endParaRPr lang="en-US" sz="3600" b="1" dirty="0"/>
          </a:p>
          <a:p>
            <a:pPr>
              <a:buFont typeface="Wingdings" panose="05000000000000000000" pitchFamily="2" charset="2"/>
              <a:buChar char="Ø"/>
            </a:pPr>
            <a:r>
              <a:rPr lang="en-US" sz="3600" b="1" dirty="0" err="1" smtClean="0"/>
              <a:t>Gluteals</a:t>
            </a:r>
            <a:endParaRPr lang="en-US" sz="3600" b="1" dirty="0" smtClean="0">
              <a:solidFill>
                <a:schemeClr val="tx1">
                  <a:lumMod val="75000"/>
                  <a:lumOff val="25000"/>
                </a:schemeClr>
              </a:solidFill>
            </a:endParaRPr>
          </a:p>
          <a:p>
            <a:pPr>
              <a:buFont typeface="Wingdings" panose="05000000000000000000" pitchFamily="2" charset="2"/>
              <a:buChar char="Ø"/>
            </a:pPr>
            <a:r>
              <a:rPr lang="en-US" sz="3600" b="1" dirty="0" err="1" smtClean="0">
                <a:solidFill>
                  <a:schemeClr val="tx1">
                    <a:lumMod val="75000"/>
                    <a:lumOff val="25000"/>
                  </a:schemeClr>
                </a:solidFill>
              </a:rPr>
              <a:t>Pyrimidalis</a:t>
            </a:r>
            <a:endParaRPr lang="en-US" sz="3600" b="1" dirty="0" smtClean="0">
              <a:solidFill>
                <a:schemeClr val="tx1">
                  <a:lumMod val="75000"/>
                  <a:lumOff val="25000"/>
                </a:schemeClr>
              </a:solidFill>
            </a:endParaRPr>
          </a:p>
        </p:txBody>
      </p:sp>
    </p:spTree>
    <p:extLst>
      <p:ext uri="{BB962C8B-B14F-4D97-AF65-F5344CB8AC3E}">
        <p14:creationId xmlns:p14="http://schemas.microsoft.com/office/powerpoint/2010/main" val="1711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8681" r="18681"/>
          <a:stretch>
            <a:fillRect/>
          </a:stretch>
        </p:blipFill>
        <p:spPr/>
      </p:pic>
      <p:sp>
        <p:nvSpPr>
          <p:cNvPr id="4" name="Picture Placeholder 3"/>
          <p:cNvSpPr>
            <a:spLocks noGrp="1"/>
          </p:cNvSpPr>
          <p:nvPr>
            <p:ph type="pic" sz="quarter" idx="12"/>
          </p:nvPr>
        </p:nvSpPr>
        <p:spPr/>
      </p:sp>
      <p:sp>
        <p:nvSpPr>
          <p:cNvPr id="3" name="Content Placeholder 2"/>
          <p:cNvSpPr>
            <a:spLocks noGrp="1"/>
          </p:cNvSpPr>
          <p:nvPr>
            <p:ph type="body" sz="quarter" idx="11"/>
          </p:nvPr>
        </p:nvSpPr>
        <p:spPr>
          <a:xfrm>
            <a:off x="235974" y="501444"/>
            <a:ext cx="6725265" cy="6563033"/>
          </a:xfrm>
        </p:spPr>
        <p:txBody>
          <a:bodyPr/>
          <a:lstStyle/>
          <a:p>
            <a:r>
              <a:rPr lang="en-US" sz="2800" b="1" dirty="0" smtClean="0">
                <a:solidFill>
                  <a:schemeClr val="accent6">
                    <a:lumMod val="50000"/>
                  </a:schemeClr>
                </a:solidFill>
                <a:latin typeface="Candara" panose="020E0502030303020204" pitchFamily="34" charset="0"/>
              </a:rPr>
              <a:t>Pelvic Floor Diagnosis</a:t>
            </a:r>
            <a:endParaRPr lang="en-US" sz="2800" b="1" dirty="0">
              <a:solidFill>
                <a:schemeClr val="accent6">
                  <a:lumMod val="50000"/>
                </a:schemeClr>
              </a:solidFill>
              <a:latin typeface="Candara" panose="020E0502030303020204" pitchFamily="34" charset="0"/>
            </a:endParaRPr>
          </a:p>
          <a:p>
            <a:pPr lvl="1"/>
            <a:r>
              <a:rPr lang="en-US" sz="1800" b="1" dirty="0" smtClean="0">
                <a:solidFill>
                  <a:schemeClr val="accent6">
                    <a:lumMod val="50000"/>
                  </a:schemeClr>
                </a:solidFill>
                <a:latin typeface="Candara" panose="020E0502030303020204" pitchFamily="34" charset="0"/>
              </a:rPr>
              <a:t>A </a:t>
            </a:r>
            <a:r>
              <a:rPr lang="en-US" sz="1800" b="1" dirty="0">
                <a:solidFill>
                  <a:schemeClr val="accent6">
                    <a:lumMod val="50000"/>
                  </a:schemeClr>
                </a:solidFill>
                <a:latin typeface="Candara" panose="020E0502030303020204" pitchFamily="34" charset="0"/>
              </a:rPr>
              <a:t>brief </a:t>
            </a:r>
            <a:r>
              <a:rPr lang="en-US" sz="1800" b="1" dirty="0" smtClean="0">
                <a:solidFill>
                  <a:schemeClr val="accent6">
                    <a:lumMod val="50000"/>
                  </a:schemeClr>
                </a:solidFill>
                <a:latin typeface="Candara" panose="020E0502030303020204" pitchFamily="34" charset="0"/>
              </a:rPr>
              <a:t>description of the varied diagnosis referred for pelvic floor rehabilitation.</a:t>
            </a:r>
          </a:p>
          <a:p>
            <a:pPr lvl="1"/>
            <a:r>
              <a:rPr lang="en-US" sz="1800" b="1" dirty="0" smtClean="0">
                <a:solidFill>
                  <a:schemeClr val="accent6">
                    <a:lumMod val="50000"/>
                  </a:schemeClr>
                </a:solidFill>
                <a:latin typeface="Candara" panose="020E0502030303020204" pitchFamily="34" charset="0"/>
              </a:rPr>
              <a:t>A brief description of other diagnosis that may contain pelvic floor dysfunction</a:t>
            </a:r>
            <a:endParaRPr lang="en-US" sz="1800" b="1" dirty="0">
              <a:solidFill>
                <a:schemeClr val="accent6">
                  <a:lumMod val="50000"/>
                </a:schemeClr>
              </a:solidFill>
              <a:latin typeface="Candara" panose="020E0502030303020204" pitchFamily="34" charset="0"/>
            </a:endParaRPr>
          </a:p>
          <a:p>
            <a:r>
              <a:rPr lang="en-US" sz="2800" b="1" dirty="0" smtClean="0">
                <a:solidFill>
                  <a:schemeClr val="accent6">
                    <a:lumMod val="50000"/>
                  </a:schemeClr>
                </a:solidFill>
                <a:latin typeface="Candara" panose="020E0502030303020204" pitchFamily="34" charset="0"/>
              </a:rPr>
              <a:t>Pelvic Floor Treatment Interventions</a:t>
            </a:r>
            <a:endParaRPr lang="en-US" sz="2800" b="1" dirty="0">
              <a:solidFill>
                <a:schemeClr val="accent6">
                  <a:lumMod val="50000"/>
                </a:schemeClr>
              </a:solidFill>
              <a:latin typeface="Candara" panose="020E0502030303020204" pitchFamily="34" charset="0"/>
            </a:endParaRPr>
          </a:p>
          <a:p>
            <a:pPr lvl="1"/>
            <a:r>
              <a:rPr lang="en-US" sz="1800" b="1" dirty="0" smtClean="0">
                <a:solidFill>
                  <a:schemeClr val="accent6">
                    <a:lumMod val="50000"/>
                  </a:schemeClr>
                </a:solidFill>
                <a:latin typeface="Candara" panose="020E0502030303020204" pitchFamily="34" charset="0"/>
              </a:rPr>
              <a:t>A </a:t>
            </a:r>
            <a:r>
              <a:rPr lang="en-US" sz="1800" b="1" dirty="0" smtClean="0">
                <a:solidFill>
                  <a:schemeClr val="accent6">
                    <a:lumMod val="50000"/>
                  </a:schemeClr>
                </a:solidFill>
                <a:latin typeface="Candara" panose="020E0502030303020204" pitchFamily="34" charset="0"/>
              </a:rPr>
              <a:t>brief description </a:t>
            </a:r>
            <a:r>
              <a:rPr lang="en-US" sz="1800" b="1" dirty="0" smtClean="0">
                <a:solidFill>
                  <a:schemeClr val="accent6">
                    <a:lumMod val="50000"/>
                  </a:schemeClr>
                </a:solidFill>
                <a:latin typeface="Candara" panose="020E0502030303020204" pitchFamily="34" charset="0"/>
              </a:rPr>
              <a:t>of treatment interventions used in pelvic floor rehabilitation.</a:t>
            </a:r>
          </a:p>
          <a:p>
            <a:pPr lvl="1"/>
            <a:r>
              <a:rPr lang="en-US" sz="1800" b="1" dirty="0" smtClean="0">
                <a:solidFill>
                  <a:schemeClr val="accent6">
                    <a:lumMod val="50000"/>
                  </a:schemeClr>
                </a:solidFill>
                <a:latin typeface="Candara" panose="020E0502030303020204" pitchFamily="34" charset="0"/>
              </a:rPr>
              <a:t>A </a:t>
            </a:r>
            <a:r>
              <a:rPr lang="en-US" sz="1800" b="1" dirty="0" smtClean="0">
                <a:solidFill>
                  <a:schemeClr val="accent6">
                    <a:lumMod val="50000"/>
                  </a:schemeClr>
                </a:solidFill>
                <a:latin typeface="Candara" panose="020E0502030303020204" pitchFamily="34" charset="0"/>
              </a:rPr>
              <a:t>brief discussion on how too look differently at current </a:t>
            </a:r>
            <a:r>
              <a:rPr lang="en-US" sz="1800" b="1" dirty="0" smtClean="0">
                <a:solidFill>
                  <a:schemeClr val="accent6">
                    <a:lumMod val="50000"/>
                  </a:schemeClr>
                </a:solidFill>
                <a:latin typeface="Candara" panose="020E0502030303020204" pitchFamily="34" charset="0"/>
              </a:rPr>
              <a:t>treatment interventions </a:t>
            </a:r>
            <a:r>
              <a:rPr lang="en-US" sz="1800" b="1" dirty="0" smtClean="0">
                <a:solidFill>
                  <a:schemeClr val="accent6">
                    <a:lumMod val="50000"/>
                  </a:schemeClr>
                </a:solidFill>
                <a:latin typeface="Candara" panose="020E0502030303020204" pitchFamily="34" charset="0"/>
              </a:rPr>
              <a:t>so they include </a:t>
            </a:r>
            <a:r>
              <a:rPr lang="en-US" sz="1800" b="1" dirty="0" smtClean="0">
                <a:solidFill>
                  <a:schemeClr val="accent6">
                    <a:lumMod val="50000"/>
                  </a:schemeClr>
                </a:solidFill>
                <a:latin typeface="Candara" panose="020E0502030303020204" pitchFamily="34" charset="0"/>
              </a:rPr>
              <a:t>the pelvic floor </a:t>
            </a:r>
            <a:endParaRPr lang="en-US" b="1" dirty="0" smtClean="0">
              <a:solidFill>
                <a:schemeClr val="accent6">
                  <a:lumMod val="50000"/>
                </a:schemeClr>
              </a:solidFill>
              <a:latin typeface="Candara" panose="020E0502030303020204" pitchFamily="34" charset="0"/>
            </a:endParaRPr>
          </a:p>
          <a:p>
            <a:r>
              <a:rPr lang="en-US" sz="2800" b="1" dirty="0" smtClean="0">
                <a:solidFill>
                  <a:schemeClr val="accent6">
                    <a:lumMod val="50000"/>
                  </a:schemeClr>
                </a:solidFill>
                <a:latin typeface="Candara" panose="020E0502030303020204" pitchFamily="34" charset="0"/>
              </a:rPr>
              <a:t>Sample Exercises</a:t>
            </a:r>
          </a:p>
          <a:p>
            <a:pPr lvl="1"/>
            <a:r>
              <a:rPr lang="en-US" sz="1800" b="1" dirty="0" smtClean="0">
                <a:solidFill>
                  <a:schemeClr val="accent6">
                    <a:lumMod val="50000"/>
                  </a:schemeClr>
                </a:solidFill>
                <a:latin typeface="Candara" panose="020E0502030303020204" pitchFamily="34" charset="0"/>
              </a:rPr>
              <a:t>Some examples of exercises that can be used and how to modify them to include or be specific to pelvic floor dysfunction</a:t>
            </a:r>
            <a:endParaRPr lang="en-US" sz="1800" b="1" dirty="0">
              <a:solidFill>
                <a:schemeClr val="accent6">
                  <a:lumMod val="50000"/>
                </a:schemeClr>
              </a:solidFill>
              <a:latin typeface="Candara" panose="020E0502030303020204" pitchFamily="34" charset="0"/>
            </a:endParaRPr>
          </a:p>
        </p:txBody>
      </p:sp>
      <p:sp>
        <p:nvSpPr>
          <p:cNvPr id="2" name="Title 1"/>
          <p:cNvSpPr>
            <a:spLocks noGrp="1"/>
          </p:cNvSpPr>
          <p:nvPr>
            <p:ph type="title"/>
          </p:nvPr>
        </p:nvSpPr>
        <p:spPr>
          <a:xfrm>
            <a:off x="8087304" y="3366909"/>
            <a:ext cx="5005614" cy="822960"/>
          </a:xfrm>
        </p:spPr>
        <p:txBody>
          <a:bodyPr/>
          <a:lstStyle/>
          <a:p>
            <a:r>
              <a:rPr lang="en-US" sz="4400" b="1" dirty="0">
                <a:solidFill>
                  <a:schemeClr val="accent1">
                    <a:lumMod val="50000"/>
                  </a:schemeClr>
                </a:solidFill>
              </a:rPr>
              <a:t>Content</a:t>
            </a:r>
          </a:p>
        </p:txBody>
      </p:sp>
    </p:spTree>
    <p:extLst>
      <p:ext uri="{BB962C8B-B14F-4D97-AF65-F5344CB8AC3E}">
        <p14:creationId xmlns:p14="http://schemas.microsoft.com/office/powerpoint/2010/main" val="35749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riaconneely.files.wordpress.com/2019/01/screenshot-2019-01-29-at-09.35.46.png"/>
          <p:cNvPicPr>
            <a:picLocks noChangeAspect="1" noChangeArrowheads="1"/>
          </p:cNvPicPr>
          <p:nvPr/>
        </p:nvPicPr>
        <p:blipFill>
          <a:blip r:embed="rId2">
            <a:extLst>
              <a:ext uri="{28A0092B-C50C-407E-A947-70E740481C1C}">
                <a14:useLocalDpi xmlns:a14="http://schemas.microsoft.com/office/drawing/2010/main" val="0"/>
              </a:ext>
            </a:extLst>
          </a:blip>
          <a:srcRect l="302" r="302"/>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liopsoas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7" y="889463"/>
            <a:ext cx="3943927" cy="503003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p:cNvSpPr txBox="1">
            <a:spLocks/>
          </p:cNvSpPr>
          <p:nvPr/>
        </p:nvSpPr>
        <p:spPr>
          <a:xfrm>
            <a:off x="5477651" y="596265"/>
            <a:ext cx="5414938" cy="5980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4">
                    <a:lumMod val="50000"/>
                  </a:schemeClr>
                </a:solidFill>
              </a:rPr>
              <a:t>Iliopsoas</a:t>
            </a:r>
          </a:p>
          <a:p>
            <a:endParaRPr lang="en-US" b="1" dirty="0" smtClean="0">
              <a:solidFill>
                <a:schemeClr val="accent4">
                  <a:lumMod val="50000"/>
                </a:schemeClr>
              </a:solidFill>
            </a:endParaRPr>
          </a:p>
          <a:p>
            <a:pPr marL="571500" indent="-571500">
              <a:buFont typeface="Arial" panose="020B0604020202020204" pitchFamily="34" charset="0"/>
              <a:buChar char="•"/>
            </a:pPr>
            <a:r>
              <a:rPr lang="en-US" sz="3200" dirty="0" smtClean="0">
                <a:solidFill>
                  <a:schemeClr val="bg2">
                    <a:lumMod val="25000"/>
                  </a:schemeClr>
                </a:solidFill>
              </a:rPr>
              <a:t>Strongest Hip Flexor</a:t>
            </a:r>
          </a:p>
          <a:p>
            <a:pPr marL="571500" indent="-571500">
              <a:buFont typeface="Arial" panose="020B0604020202020204" pitchFamily="34" charset="0"/>
              <a:buChar char="•"/>
            </a:pPr>
            <a:r>
              <a:rPr lang="en-US" sz="3200" dirty="0" smtClean="0">
                <a:solidFill>
                  <a:schemeClr val="bg2">
                    <a:lumMod val="25000"/>
                  </a:schemeClr>
                </a:solidFill>
              </a:rPr>
              <a:t>Assists with External Rotation</a:t>
            </a:r>
          </a:p>
          <a:p>
            <a:pPr marL="571500" indent="-571500">
              <a:buFont typeface="Arial" panose="020B0604020202020204" pitchFamily="34" charset="0"/>
              <a:buChar char="•"/>
            </a:pPr>
            <a:r>
              <a:rPr lang="en-US" sz="3200" dirty="0" smtClean="0">
                <a:solidFill>
                  <a:schemeClr val="bg2">
                    <a:lumMod val="25000"/>
                  </a:schemeClr>
                </a:solidFill>
              </a:rPr>
              <a:t>Important </a:t>
            </a:r>
            <a:r>
              <a:rPr lang="en-US" sz="3200" dirty="0">
                <a:solidFill>
                  <a:schemeClr val="bg2">
                    <a:lumMod val="25000"/>
                  </a:schemeClr>
                </a:solidFill>
              </a:rPr>
              <a:t>for standing, walking, and </a:t>
            </a:r>
            <a:r>
              <a:rPr lang="en-US" sz="3200" dirty="0" smtClean="0">
                <a:solidFill>
                  <a:schemeClr val="bg2">
                    <a:lumMod val="25000"/>
                  </a:schemeClr>
                </a:solidFill>
              </a:rPr>
              <a:t>running</a:t>
            </a:r>
          </a:p>
          <a:p>
            <a:pPr marL="571500" indent="-571500">
              <a:buFont typeface="Arial" panose="020B0604020202020204" pitchFamily="34" charset="0"/>
              <a:buChar char="•"/>
            </a:pPr>
            <a:r>
              <a:rPr lang="en-US" sz="3200" dirty="0" smtClean="0"/>
              <a:t>Can cause pain </a:t>
            </a:r>
            <a:r>
              <a:rPr lang="en-US" sz="3200" dirty="0"/>
              <a:t>in the low or mid back, SI joint, hip, groin, thigh, knee, or any combination</a:t>
            </a:r>
            <a:endParaRPr lang="en-US" sz="3200" b="1" dirty="0">
              <a:solidFill>
                <a:schemeClr val="bg2">
                  <a:lumMod val="25000"/>
                </a:schemeClr>
              </a:solidFill>
            </a:endParaRPr>
          </a:p>
        </p:txBody>
      </p:sp>
    </p:spTree>
    <p:extLst>
      <p:ext uri="{BB962C8B-B14F-4D97-AF65-F5344CB8AC3E}">
        <p14:creationId xmlns:p14="http://schemas.microsoft.com/office/powerpoint/2010/main" val="162227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768" y="185017"/>
            <a:ext cx="3932237" cy="893618"/>
          </a:xfrm>
        </p:spPr>
        <p:txBody>
          <a:bodyPr>
            <a:normAutofit fontScale="90000"/>
          </a:bodyPr>
          <a:lstStyle/>
          <a:p>
            <a:r>
              <a:rPr lang="en-US" sz="3600" b="1" dirty="0">
                <a:solidFill>
                  <a:schemeClr val="accent5">
                    <a:lumMod val="75000"/>
                  </a:schemeClr>
                </a:solidFill>
              </a:rPr>
              <a:t>Rectus Abdominis</a:t>
            </a:r>
          </a:p>
        </p:txBody>
      </p:sp>
      <p:sp>
        <p:nvSpPr>
          <p:cNvPr id="3" name="Content Placeholder 2"/>
          <p:cNvSpPr>
            <a:spLocks noGrp="1"/>
          </p:cNvSpPr>
          <p:nvPr>
            <p:ph idx="1"/>
          </p:nvPr>
        </p:nvSpPr>
        <p:spPr>
          <a:xfrm>
            <a:off x="5183188" y="1380404"/>
            <a:ext cx="6046286" cy="4873625"/>
          </a:xfrm>
        </p:spPr>
        <p:txBody>
          <a:bodyPr>
            <a:normAutofit/>
          </a:bodyPr>
          <a:lstStyle/>
          <a:p>
            <a:r>
              <a:rPr lang="en-US" sz="2800" b="1" dirty="0" smtClean="0">
                <a:solidFill>
                  <a:schemeClr val="bg2">
                    <a:lumMod val="25000"/>
                  </a:schemeClr>
                </a:solidFill>
              </a:rPr>
              <a:t>Attaches to the ribs and the pelvis (pubic symphysis and pubic crest).</a:t>
            </a:r>
          </a:p>
          <a:p>
            <a:r>
              <a:rPr lang="en-US" sz="2800" b="1" dirty="0" smtClean="0">
                <a:solidFill>
                  <a:schemeClr val="bg2">
                    <a:lumMod val="25000"/>
                  </a:schemeClr>
                </a:solidFill>
              </a:rPr>
              <a:t>Posteriorly tilts the pelvis, decreases lumbar lordosis by flexing the vertebrae</a:t>
            </a:r>
          </a:p>
          <a:p>
            <a:r>
              <a:rPr lang="en-US" sz="2800" b="1" dirty="0" smtClean="0">
                <a:solidFill>
                  <a:schemeClr val="bg2">
                    <a:lumMod val="25000"/>
                  </a:schemeClr>
                </a:solidFill>
              </a:rPr>
              <a:t>Contracts when </a:t>
            </a:r>
            <a:r>
              <a:rPr lang="en-US" sz="2800" b="1" dirty="0">
                <a:solidFill>
                  <a:schemeClr val="bg2">
                    <a:lumMod val="25000"/>
                  </a:schemeClr>
                </a:solidFill>
              </a:rPr>
              <a:t>a child is delivered, during bowel </a:t>
            </a:r>
            <a:r>
              <a:rPr lang="en-US" sz="2800" b="1" dirty="0" smtClean="0">
                <a:solidFill>
                  <a:schemeClr val="bg2">
                    <a:lumMod val="25000"/>
                  </a:schemeClr>
                </a:solidFill>
              </a:rPr>
              <a:t>movements, coughing, and</a:t>
            </a:r>
            <a:r>
              <a:rPr lang="en-US" sz="2800" b="1" dirty="0">
                <a:solidFill>
                  <a:schemeClr val="bg2">
                    <a:lumMod val="25000"/>
                  </a:schemeClr>
                </a:solidFill>
              </a:rPr>
              <a:t> </a:t>
            </a:r>
            <a:r>
              <a:rPr lang="en-US" sz="2800" b="1" dirty="0" smtClean="0">
                <a:solidFill>
                  <a:schemeClr val="bg2">
                    <a:lumMod val="25000"/>
                  </a:schemeClr>
                </a:solidFill>
              </a:rPr>
              <a:t>breathing</a:t>
            </a:r>
            <a:endParaRPr lang="en-US" sz="2800" b="1" dirty="0">
              <a:solidFill>
                <a:schemeClr val="bg2">
                  <a:lumMod val="25000"/>
                </a:schemeClr>
              </a:solidFill>
            </a:endParaRPr>
          </a:p>
        </p:txBody>
      </p:sp>
      <p:sp>
        <p:nvSpPr>
          <p:cNvPr id="4" name="Text Placeholder 3"/>
          <p:cNvSpPr>
            <a:spLocks noGrp="1"/>
          </p:cNvSpPr>
          <p:nvPr>
            <p:ph type="body" sz="half" idx="2"/>
          </p:nvPr>
        </p:nvSpPr>
        <p:spPr/>
        <p:txBody>
          <a:bodyPr/>
          <a:lstStyle/>
          <a:p>
            <a:endParaRPr lang="en-US" dirty="0"/>
          </a:p>
        </p:txBody>
      </p:sp>
      <p:pic>
        <p:nvPicPr>
          <p:cNvPr id="7170" name="Picture 2" descr="Image result for rectus abdominis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7" y="776865"/>
            <a:ext cx="5158781" cy="509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75212" y="1154326"/>
            <a:ext cx="5599049" cy="5070764"/>
          </a:xfrm>
        </p:spPr>
        <p:txBody>
          <a:bodyPr>
            <a:noAutofit/>
          </a:bodyPr>
          <a:lstStyle/>
          <a:p>
            <a:pPr fontAlgn="base"/>
            <a:r>
              <a:rPr lang="en-US" sz="2400" dirty="0" smtClean="0">
                <a:latin typeface="+mj-lt"/>
                <a:cs typeface="Arial" panose="020B0604020202020204" pitchFamily="34" charset="0"/>
              </a:rPr>
              <a:t>Both perform trunk </a:t>
            </a:r>
            <a:r>
              <a:rPr lang="en-US" sz="2400" dirty="0">
                <a:latin typeface="+mj-lt"/>
                <a:cs typeface="Arial" panose="020B0604020202020204" pitchFamily="34" charset="0"/>
              </a:rPr>
              <a:t>lateral flexion and rotation</a:t>
            </a:r>
          </a:p>
          <a:p>
            <a:pPr fontAlgn="base"/>
            <a:r>
              <a:rPr lang="en-US" sz="2400" dirty="0" smtClean="0">
                <a:latin typeface="+mj-lt"/>
                <a:cs typeface="Arial" panose="020B0604020202020204" pitchFamily="34" charset="0"/>
              </a:rPr>
              <a:t>External </a:t>
            </a:r>
            <a:r>
              <a:rPr lang="en-US" sz="2400" dirty="0">
                <a:latin typeface="+mj-lt"/>
                <a:cs typeface="Arial" panose="020B0604020202020204" pitchFamily="34" charset="0"/>
              </a:rPr>
              <a:t>Oblique Muscles</a:t>
            </a:r>
          </a:p>
          <a:p>
            <a:pPr marL="285750" indent="-285750" fontAlgn="base">
              <a:buFont typeface="Arial" panose="020B0604020202020204" pitchFamily="34" charset="0"/>
              <a:buChar char="•"/>
            </a:pPr>
            <a:r>
              <a:rPr lang="en-US" sz="2400" dirty="0" smtClean="0">
                <a:latin typeface="+mj-lt"/>
                <a:cs typeface="Arial" panose="020B0604020202020204" pitchFamily="34" charset="0"/>
              </a:rPr>
              <a:t>Largest </a:t>
            </a:r>
            <a:r>
              <a:rPr lang="en-US" sz="2400" dirty="0">
                <a:latin typeface="+mj-lt"/>
                <a:cs typeface="Arial" panose="020B0604020202020204" pitchFamily="34" charset="0"/>
              </a:rPr>
              <a:t>and most superficial of </a:t>
            </a:r>
            <a:r>
              <a:rPr lang="en-US" sz="2400" dirty="0" smtClean="0">
                <a:latin typeface="+mj-lt"/>
                <a:cs typeface="Arial" panose="020B0604020202020204" pitchFamily="34" charset="0"/>
              </a:rPr>
              <a:t>the abdominal muscles</a:t>
            </a:r>
            <a:r>
              <a:rPr lang="en-US" sz="2400" dirty="0">
                <a:latin typeface="+mj-lt"/>
                <a:cs typeface="Arial" panose="020B0604020202020204" pitchFamily="34" charset="0"/>
              </a:rPr>
              <a:t> </a:t>
            </a:r>
            <a:endParaRPr lang="en-US" sz="2400" dirty="0" smtClean="0">
              <a:latin typeface="+mj-lt"/>
              <a:cs typeface="Arial" panose="020B0604020202020204" pitchFamily="34" charset="0"/>
            </a:endParaRPr>
          </a:p>
          <a:p>
            <a:pPr marL="285750" indent="-285750" fontAlgn="base">
              <a:buFont typeface="Arial" panose="020B0604020202020204" pitchFamily="34" charset="0"/>
              <a:buChar char="•"/>
            </a:pPr>
            <a:r>
              <a:rPr lang="en-US" sz="2400" dirty="0" smtClean="0">
                <a:latin typeface="+mj-lt"/>
                <a:cs typeface="Arial" panose="020B0604020202020204" pitchFamily="34" charset="0"/>
              </a:rPr>
              <a:t>Attaches to iliac crest, pubic crest, ribs and </a:t>
            </a:r>
            <a:r>
              <a:rPr lang="en-US" sz="2400" dirty="0" err="1" smtClean="0">
                <a:latin typeface="+mj-lt"/>
                <a:cs typeface="Arial" panose="020B0604020202020204" pitchFamily="34" charset="0"/>
              </a:rPr>
              <a:t>linea</a:t>
            </a:r>
            <a:r>
              <a:rPr lang="en-US" sz="2400" dirty="0" smtClean="0">
                <a:latin typeface="+mj-lt"/>
                <a:cs typeface="Arial" panose="020B0604020202020204" pitchFamily="34" charset="0"/>
              </a:rPr>
              <a:t> alba</a:t>
            </a:r>
            <a:endParaRPr lang="en-US" sz="2400" dirty="0">
              <a:latin typeface="+mj-lt"/>
              <a:cs typeface="Arial" panose="020B0604020202020204" pitchFamily="34" charset="0"/>
            </a:endParaRPr>
          </a:p>
          <a:p>
            <a:pPr fontAlgn="base"/>
            <a:r>
              <a:rPr lang="en-US" sz="2400" dirty="0">
                <a:latin typeface="+mj-lt"/>
                <a:cs typeface="Arial" panose="020B0604020202020204" pitchFamily="34" charset="0"/>
              </a:rPr>
              <a:t>Internal Oblique </a:t>
            </a:r>
            <a:r>
              <a:rPr lang="en-US" sz="2400" dirty="0" smtClean="0">
                <a:latin typeface="+mj-lt"/>
                <a:cs typeface="Arial" panose="020B0604020202020204" pitchFamily="34" charset="0"/>
              </a:rPr>
              <a:t>Muscles</a:t>
            </a:r>
          </a:p>
          <a:p>
            <a:pPr marL="285750" indent="-285750" fontAlgn="base">
              <a:buFont typeface="Arial" panose="020B0604020202020204" pitchFamily="34" charset="0"/>
              <a:buChar char="•"/>
            </a:pPr>
            <a:r>
              <a:rPr lang="en-US" sz="2400" dirty="0" smtClean="0">
                <a:latin typeface="+mj-lt"/>
                <a:cs typeface="Arial" panose="020B0604020202020204" pitchFamily="34" charset="0"/>
              </a:rPr>
              <a:t>Deep to </a:t>
            </a:r>
            <a:r>
              <a:rPr lang="en-US" sz="2400" dirty="0">
                <a:latin typeface="+mj-lt"/>
                <a:cs typeface="Arial" panose="020B0604020202020204" pitchFamily="34" charset="0"/>
              </a:rPr>
              <a:t>the external oblique muscles.</a:t>
            </a:r>
          </a:p>
          <a:p>
            <a:pPr marL="285750" indent="-285750">
              <a:buFont typeface="Arial" panose="020B0604020202020204" pitchFamily="34" charset="0"/>
              <a:buChar char="•"/>
            </a:pPr>
            <a:r>
              <a:rPr lang="en-US" sz="2400" dirty="0" smtClean="0">
                <a:latin typeface="+mj-lt"/>
                <a:cs typeface="Arial" panose="020B0604020202020204" pitchFamily="34" charset="0"/>
              </a:rPr>
              <a:t>Attaches to lower 3 ribs, pubic symphysis, </a:t>
            </a:r>
            <a:r>
              <a:rPr lang="en-US" sz="2400" dirty="0" err="1" smtClean="0">
                <a:latin typeface="+mj-lt"/>
                <a:cs typeface="Arial" panose="020B0604020202020204" pitchFamily="34" charset="0"/>
              </a:rPr>
              <a:t>linea</a:t>
            </a:r>
            <a:r>
              <a:rPr lang="en-US" sz="2400" dirty="0" smtClean="0">
                <a:latin typeface="+mj-lt"/>
                <a:cs typeface="Arial" panose="020B0604020202020204" pitchFamily="34" charset="0"/>
              </a:rPr>
              <a:t> alba</a:t>
            </a:r>
            <a:endParaRPr lang="en-US" sz="2400" dirty="0">
              <a:latin typeface="+mj-lt"/>
              <a:cs typeface="Arial" panose="020B0604020202020204" pitchFamily="34" charset="0"/>
            </a:endParaRPr>
          </a:p>
        </p:txBody>
      </p:sp>
      <p:sp>
        <p:nvSpPr>
          <p:cNvPr id="4" name="Title 3"/>
          <p:cNvSpPr>
            <a:spLocks noGrp="1"/>
          </p:cNvSpPr>
          <p:nvPr>
            <p:ph type="title"/>
          </p:nvPr>
        </p:nvSpPr>
        <p:spPr>
          <a:xfrm>
            <a:off x="375212" y="84351"/>
            <a:ext cx="5937098" cy="771055"/>
          </a:xfrm>
        </p:spPr>
        <p:txBody>
          <a:bodyPr>
            <a:normAutofit/>
          </a:bodyPr>
          <a:lstStyle/>
          <a:p>
            <a:r>
              <a:rPr lang="en-US" sz="2400" b="1" dirty="0" smtClean="0">
                <a:solidFill>
                  <a:srgbClr val="731F1C"/>
                </a:solidFill>
              </a:rPr>
              <a:t>Lateral Abdominals  (</a:t>
            </a:r>
            <a:r>
              <a:rPr lang="en-US" sz="2400" b="1" dirty="0" err="1" smtClean="0">
                <a:solidFill>
                  <a:srgbClr val="731F1C"/>
                </a:solidFill>
              </a:rPr>
              <a:t>obliques</a:t>
            </a:r>
            <a:r>
              <a:rPr lang="en-US" sz="2400" b="1" dirty="0" smtClean="0">
                <a:solidFill>
                  <a:srgbClr val="731F1C"/>
                </a:solidFill>
              </a:rPr>
              <a:t>)</a:t>
            </a:r>
            <a:endParaRPr lang="en-US" sz="2400" b="1" dirty="0">
              <a:solidFill>
                <a:srgbClr val="731F1C"/>
              </a:solidFill>
            </a:endParaRPr>
          </a:p>
        </p:txBody>
      </p:sp>
      <p:pic>
        <p:nvPicPr>
          <p:cNvPr id="8198"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626" r="34000"/>
          <a:stretch/>
        </p:blipFill>
        <p:spPr bwMode="auto">
          <a:xfrm>
            <a:off x="5974261" y="427412"/>
            <a:ext cx="5474789" cy="579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3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68507" y="1684421"/>
            <a:ext cx="4773513" cy="4446845"/>
          </a:xfrm>
        </p:spPr>
        <p:txBody>
          <a:bodyPr>
            <a:noAutofit/>
          </a:bodyPr>
          <a:lstStyle/>
          <a:p>
            <a:pPr marL="285750" indent="-285750">
              <a:buFont typeface="Arial" panose="020B0604020202020204" pitchFamily="34" charset="0"/>
              <a:buChar char="•"/>
            </a:pPr>
            <a:r>
              <a:rPr lang="en-US" sz="2800" dirty="0" smtClean="0"/>
              <a:t>deepest </a:t>
            </a:r>
            <a:r>
              <a:rPr lang="en-US" sz="2800" dirty="0"/>
              <a:t>of the abdominal </a:t>
            </a:r>
            <a:r>
              <a:rPr lang="en-US" sz="2800" dirty="0" smtClean="0"/>
              <a:t>muscles</a:t>
            </a:r>
          </a:p>
          <a:p>
            <a:pPr marL="285750" indent="-285750">
              <a:buFont typeface="Arial" panose="020B0604020202020204" pitchFamily="34" charset="0"/>
              <a:buChar char="•"/>
            </a:pPr>
            <a:r>
              <a:rPr lang="en-US" sz="2800" dirty="0" smtClean="0"/>
              <a:t>stabilizes </a:t>
            </a:r>
            <a:r>
              <a:rPr lang="en-US" sz="2800" dirty="0"/>
              <a:t>the </a:t>
            </a:r>
            <a:r>
              <a:rPr lang="en-US" sz="2800" dirty="0" smtClean="0"/>
              <a:t>trunk </a:t>
            </a:r>
          </a:p>
          <a:p>
            <a:pPr marL="285750" indent="-285750">
              <a:buFont typeface="Arial" panose="020B0604020202020204" pitchFamily="34" charset="0"/>
              <a:buChar char="•"/>
            </a:pPr>
            <a:r>
              <a:rPr lang="en-US" sz="2800" dirty="0" smtClean="0"/>
              <a:t>Maintain </a:t>
            </a:r>
            <a:r>
              <a:rPr lang="en-US" sz="2800" dirty="0"/>
              <a:t>internal abdominal pressure</a:t>
            </a:r>
            <a:r>
              <a:rPr lang="en-US" sz="2800" dirty="0" smtClean="0"/>
              <a:t>.</a:t>
            </a:r>
          </a:p>
          <a:p>
            <a:pPr marL="285750" indent="-285750">
              <a:buFont typeface="Arial" panose="020B0604020202020204" pitchFamily="34" charset="0"/>
              <a:buChar char="•"/>
            </a:pPr>
            <a:r>
              <a:rPr lang="en-US" sz="2800" dirty="0" smtClean="0"/>
              <a:t>Attaches to:</a:t>
            </a:r>
          </a:p>
          <a:p>
            <a:pPr marL="742950" lvl="1" indent="-285750">
              <a:buFont typeface="Arial" panose="020B0604020202020204" pitchFamily="34" charset="0"/>
              <a:buChar char="•"/>
            </a:pPr>
            <a:r>
              <a:rPr lang="en-US" sz="2400" dirty="0" smtClean="0"/>
              <a:t>Lumbar fascia, iliac crest, </a:t>
            </a:r>
            <a:r>
              <a:rPr lang="en-US" sz="2400" dirty="0" err="1" smtClean="0"/>
              <a:t>xyphoid</a:t>
            </a:r>
            <a:r>
              <a:rPr lang="en-US" sz="2400" dirty="0" smtClean="0"/>
              <a:t> process, </a:t>
            </a:r>
            <a:r>
              <a:rPr lang="en-US" sz="2400" dirty="0" err="1" smtClean="0"/>
              <a:t>linea</a:t>
            </a:r>
            <a:r>
              <a:rPr lang="en-US" sz="2400" dirty="0" smtClean="0"/>
              <a:t> alba and pubic symphysis</a:t>
            </a:r>
            <a:endParaRPr lang="en-US" sz="2400" dirty="0"/>
          </a:p>
        </p:txBody>
      </p:sp>
      <p:sp>
        <p:nvSpPr>
          <p:cNvPr id="4" name="Title 3"/>
          <p:cNvSpPr>
            <a:spLocks noGrp="1"/>
          </p:cNvSpPr>
          <p:nvPr>
            <p:ph type="title"/>
          </p:nvPr>
        </p:nvSpPr>
        <p:spPr>
          <a:xfrm>
            <a:off x="568508" y="285871"/>
            <a:ext cx="3932237" cy="1226127"/>
          </a:xfrm>
        </p:spPr>
        <p:txBody>
          <a:bodyPr>
            <a:normAutofit/>
          </a:bodyPr>
          <a:lstStyle/>
          <a:p>
            <a:r>
              <a:rPr lang="en-US" sz="3600" b="1" dirty="0" smtClean="0">
                <a:solidFill>
                  <a:srgbClr val="731F1C"/>
                </a:solidFill>
              </a:rPr>
              <a:t>Transverse </a:t>
            </a:r>
            <a:r>
              <a:rPr lang="en-US" sz="3600" b="1" dirty="0" err="1" smtClean="0">
                <a:solidFill>
                  <a:srgbClr val="731F1C"/>
                </a:solidFill>
              </a:rPr>
              <a:t>Abdominus</a:t>
            </a:r>
            <a:endParaRPr lang="en-US" sz="3600" b="1" dirty="0">
              <a:solidFill>
                <a:srgbClr val="731F1C"/>
              </a:solidFill>
            </a:endParaRPr>
          </a:p>
        </p:txBody>
      </p:sp>
      <p:pic>
        <p:nvPicPr>
          <p:cNvPr id="9218" name="Picture 2" descr="Image result for Transversus Abdomin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310" y="128337"/>
            <a:ext cx="5299363" cy="636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15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85826" y="1589051"/>
            <a:ext cx="4972793" cy="4590148"/>
          </a:xfrm>
        </p:spPr>
        <p:txBody>
          <a:bodyPr>
            <a:normAutofit/>
          </a:bodyPr>
          <a:lstStyle/>
          <a:p>
            <a:r>
              <a:rPr lang="en-US" sz="3200" dirty="0" smtClean="0"/>
              <a:t>Action:  hip flexion, adduction and medial rotation</a:t>
            </a:r>
          </a:p>
          <a:p>
            <a:r>
              <a:rPr lang="en-US" sz="3200" dirty="0" smtClean="0"/>
              <a:t>Attaches proximal </a:t>
            </a:r>
            <a:r>
              <a:rPr lang="en-US" sz="3200" dirty="0"/>
              <a:t>below lesser trochanter of </a:t>
            </a:r>
            <a:r>
              <a:rPr lang="en-US" sz="3200" dirty="0" smtClean="0"/>
              <a:t>femur and superior pubic ramus</a:t>
            </a:r>
          </a:p>
          <a:p>
            <a:r>
              <a:rPr lang="en-US" sz="3200" dirty="0" smtClean="0"/>
              <a:t>Major source of groin pain</a:t>
            </a:r>
            <a:endParaRPr lang="en-US" sz="3200" dirty="0"/>
          </a:p>
        </p:txBody>
      </p:sp>
      <p:sp>
        <p:nvSpPr>
          <p:cNvPr id="4" name="Title 3"/>
          <p:cNvSpPr>
            <a:spLocks noGrp="1"/>
          </p:cNvSpPr>
          <p:nvPr>
            <p:ph type="title"/>
          </p:nvPr>
        </p:nvSpPr>
        <p:spPr>
          <a:xfrm>
            <a:off x="485827" y="434407"/>
            <a:ext cx="3932237" cy="752168"/>
          </a:xfrm>
        </p:spPr>
        <p:txBody>
          <a:bodyPr>
            <a:normAutofit/>
          </a:bodyPr>
          <a:lstStyle/>
          <a:p>
            <a:r>
              <a:rPr lang="en-US" sz="4000" b="1" cap="all" dirty="0">
                <a:solidFill>
                  <a:srgbClr val="731F1C"/>
                </a:solidFill>
              </a:rPr>
              <a:t>pectineus</a:t>
            </a:r>
          </a:p>
        </p:txBody>
      </p:sp>
      <p:pic>
        <p:nvPicPr>
          <p:cNvPr id="13314" name="Picture 2" descr="Image result for pectineus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619" y="810491"/>
            <a:ext cx="5368708" cy="536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0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57200" y="1145433"/>
            <a:ext cx="4616245" cy="5078385"/>
          </a:xfrm>
        </p:spPr>
        <p:txBody>
          <a:bodyPr>
            <a:normAutofit fontScale="92500"/>
          </a:bodyPr>
          <a:lstStyle/>
          <a:p>
            <a:r>
              <a:rPr lang="en-US" sz="2800" dirty="0" smtClean="0"/>
              <a:t>Various attachments to the  spine and rib cage as well as the sacrum and the iliac crest</a:t>
            </a:r>
          </a:p>
          <a:p>
            <a:endParaRPr lang="en-US" sz="2800" dirty="0" smtClean="0"/>
          </a:p>
          <a:p>
            <a:r>
              <a:rPr lang="en-US" sz="2800" dirty="0" smtClean="0"/>
              <a:t>Pull </a:t>
            </a:r>
            <a:r>
              <a:rPr lang="en-US" sz="2800" dirty="0"/>
              <a:t>sacral base superiorly and </a:t>
            </a:r>
            <a:r>
              <a:rPr lang="en-US" sz="2800" dirty="0" smtClean="0"/>
              <a:t>posteriorly (nutation)</a:t>
            </a:r>
          </a:p>
          <a:p>
            <a:endParaRPr lang="en-US" sz="2800" dirty="0" smtClean="0"/>
          </a:p>
          <a:p>
            <a:r>
              <a:rPr lang="en-US" sz="2800" dirty="0" smtClean="0"/>
              <a:t>Can </a:t>
            </a:r>
            <a:r>
              <a:rPr lang="en-US" sz="2800" dirty="0"/>
              <a:t>help recruit and strengthen the lumbar multifidus muscles </a:t>
            </a:r>
            <a:r>
              <a:rPr lang="en-US" sz="2800" dirty="0" smtClean="0"/>
              <a:t>by </a:t>
            </a:r>
            <a:r>
              <a:rPr lang="en-US" sz="2800" dirty="0"/>
              <a:t>tensing the pelvic floor muscles </a:t>
            </a:r>
          </a:p>
        </p:txBody>
      </p:sp>
      <p:sp>
        <p:nvSpPr>
          <p:cNvPr id="4" name="Title 3"/>
          <p:cNvSpPr>
            <a:spLocks noGrp="1"/>
          </p:cNvSpPr>
          <p:nvPr>
            <p:ph type="title"/>
          </p:nvPr>
        </p:nvSpPr>
        <p:spPr>
          <a:xfrm>
            <a:off x="457200" y="7374"/>
            <a:ext cx="3932237" cy="899652"/>
          </a:xfrm>
        </p:spPr>
        <p:txBody>
          <a:bodyPr>
            <a:noAutofit/>
          </a:bodyPr>
          <a:lstStyle/>
          <a:p>
            <a:r>
              <a:rPr lang="en-US" sz="3600" cap="all" dirty="0" smtClean="0">
                <a:solidFill>
                  <a:srgbClr val="731F1C"/>
                </a:solidFill>
              </a:rPr>
              <a:t>paraspinals</a:t>
            </a:r>
            <a:endParaRPr lang="en-US" sz="3600" cap="all" dirty="0">
              <a:solidFill>
                <a:srgbClr val="731F1C"/>
              </a:solidFill>
            </a:endParaRPr>
          </a:p>
        </p:txBody>
      </p:sp>
      <p:pic>
        <p:nvPicPr>
          <p:cNvPr id="14338" name="Picture 2" descr="Image result for paraspinals (iliocostalis, multifid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102" y="457200"/>
            <a:ext cx="5455515" cy="551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40414" y="1494539"/>
            <a:ext cx="5104085" cy="4713756"/>
          </a:xfrm>
        </p:spPr>
        <p:txBody>
          <a:bodyPr>
            <a:noAutofit/>
          </a:bodyPr>
          <a:lstStyle/>
          <a:p>
            <a:r>
              <a:rPr lang="en-US" sz="2800" dirty="0" smtClean="0"/>
              <a:t>Each attach on different areas of the ilium, the sacrum, the coccyx and the greater trochanter and IT band.</a:t>
            </a:r>
          </a:p>
          <a:p>
            <a:r>
              <a:rPr lang="en-US" sz="2800" dirty="0" smtClean="0"/>
              <a:t>Actions: extend, abduct and rotate the hip</a:t>
            </a:r>
          </a:p>
          <a:p>
            <a:r>
              <a:rPr lang="en-US" sz="2800" dirty="0" smtClean="0"/>
              <a:t>Essential for gait, </a:t>
            </a:r>
            <a:r>
              <a:rPr lang="en-US" sz="2800" dirty="0"/>
              <a:t>proper pelvic alignment, propulsion during running, and </a:t>
            </a:r>
            <a:r>
              <a:rPr lang="en-US" sz="2800" dirty="0" smtClean="0"/>
              <a:t>single </a:t>
            </a:r>
            <a:r>
              <a:rPr lang="en-US" sz="2800" dirty="0"/>
              <a:t>limb stance support</a:t>
            </a:r>
          </a:p>
        </p:txBody>
      </p:sp>
      <p:sp>
        <p:nvSpPr>
          <p:cNvPr id="4" name="Title 3"/>
          <p:cNvSpPr>
            <a:spLocks noGrp="1"/>
          </p:cNvSpPr>
          <p:nvPr>
            <p:ph type="title"/>
          </p:nvPr>
        </p:nvSpPr>
        <p:spPr>
          <a:xfrm>
            <a:off x="690057" y="187325"/>
            <a:ext cx="4587796" cy="967707"/>
          </a:xfrm>
        </p:spPr>
        <p:txBody>
          <a:bodyPr>
            <a:noAutofit/>
          </a:bodyPr>
          <a:lstStyle/>
          <a:p>
            <a:r>
              <a:rPr lang="en-US" sz="2400" cap="all" dirty="0">
                <a:solidFill>
                  <a:srgbClr val="731F1C"/>
                </a:solidFill>
              </a:rPr>
              <a:t>gluteus </a:t>
            </a:r>
            <a:r>
              <a:rPr lang="en-US" sz="2400" cap="all" dirty="0" smtClean="0">
                <a:solidFill>
                  <a:srgbClr val="731F1C"/>
                </a:solidFill>
              </a:rPr>
              <a:t/>
            </a:r>
            <a:br>
              <a:rPr lang="en-US" sz="2400" cap="all" dirty="0" smtClean="0">
                <a:solidFill>
                  <a:srgbClr val="731F1C"/>
                </a:solidFill>
              </a:rPr>
            </a:br>
            <a:r>
              <a:rPr lang="en-US" sz="2400" cap="all" dirty="0" smtClean="0">
                <a:solidFill>
                  <a:srgbClr val="731F1C"/>
                </a:solidFill>
              </a:rPr>
              <a:t>(</a:t>
            </a:r>
            <a:r>
              <a:rPr lang="en-US" sz="2400" cap="all" dirty="0" err="1">
                <a:solidFill>
                  <a:srgbClr val="731F1C"/>
                </a:solidFill>
              </a:rPr>
              <a:t>minimus</a:t>
            </a:r>
            <a:r>
              <a:rPr lang="en-US" sz="2400" cap="all" dirty="0">
                <a:solidFill>
                  <a:srgbClr val="731F1C"/>
                </a:solidFill>
              </a:rPr>
              <a:t>, </a:t>
            </a:r>
            <a:r>
              <a:rPr lang="en-US" sz="2400" cap="all" dirty="0" err="1">
                <a:solidFill>
                  <a:srgbClr val="731F1C"/>
                </a:solidFill>
              </a:rPr>
              <a:t>medius</a:t>
            </a:r>
            <a:r>
              <a:rPr lang="en-US" sz="2400" cap="all" dirty="0">
                <a:solidFill>
                  <a:srgbClr val="731F1C"/>
                </a:solidFill>
              </a:rPr>
              <a:t>, maximus</a:t>
            </a:r>
            <a:r>
              <a:rPr lang="en-US" sz="2400" cap="all" dirty="0" smtClean="0">
                <a:solidFill>
                  <a:srgbClr val="731F1C"/>
                </a:solidFill>
              </a:rPr>
              <a:t>)</a:t>
            </a:r>
            <a:endParaRPr lang="en-US" sz="2400" cap="all" dirty="0">
              <a:solidFill>
                <a:srgbClr val="731F1C"/>
              </a:solidFill>
            </a:endParaRPr>
          </a:p>
        </p:txBody>
      </p:sp>
      <p:pic>
        <p:nvPicPr>
          <p:cNvPr id="15362" name="Picture 2" descr="Image result for gluteus (minimus, medius, maxi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94" y="1155032"/>
            <a:ext cx="6547500" cy="462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40507" y="1357805"/>
            <a:ext cx="5595072" cy="4268316"/>
          </a:xfrm>
        </p:spPr>
        <p:txBody>
          <a:bodyPr>
            <a:noAutofit/>
          </a:bodyPr>
          <a:lstStyle/>
          <a:p>
            <a:r>
              <a:rPr lang="en-US" sz="2800" dirty="0" smtClean="0"/>
              <a:t>Attaches to the ischial tuberosity, fibular head, and posterior tibia.</a:t>
            </a:r>
          </a:p>
          <a:p>
            <a:endParaRPr lang="en-US" sz="2800" dirty="0"/>
          </a:p>
          <a:p>
            <a:r>
              <a:rPr lang="en-US" sz="2800" dirty="0" smtClean="0"/>
              <a:t>Action:  </a:t>
            </a:r>
            <a:r>
              <a:rPr lang="en-US" sz="2800" dirty="0"/>
              <a:t>bend your knees and </a:t>
            </a:r>
            <a:r>
              <a:rPr lang="en-US" sz="2800" dirty="0" smtClean="0"/>
              <a:t>move </a:t>
            </a:r>
            <a:r>
              <a:rPr lang="en-US" sz="2800" dirty="0"/>
              <a:t>your hips </a:t>
            </a:r>
            <a:r>
              <a:rPr lang="en-US" sz="2800" dirty="0" smtClean="0"/>
              <a:t>backwards</a:t>
            </a:r>
          </a:p>
          <a:p>
            <a:endParaRPr lang="en-US" sz="2800" dirty="0"/>
          </a:p>
          <a:p>
            <a:r>
              <a:rPr lang="en-US" sz="2800" dirty="0" smtClean="0"/>
              <a:t>Essential for walking, running and jumping and </a:t>
            </a:r>
            <a:r>
              <a:rPr lang="en-US" sz="2800" dirty="0"/>
              <a:t>they help you to achieve speed, power and agility </a:t>
            </a:r>
          </a:p>
        </p:txBody>
      </p:sp>
      <p:sp>
        <p:nvSpPr>
          <p:cNvPr id="4" name="Title 3"/>
          <p:cNvSpPr>
            <a:spLocks noGrp="1"/>
          </p:cNvSpPr>
          <p:nvPr>
            <p:ph type="title"/>
          </p:nvPr>
        </p:nvSpPr>
        <p:spPr>
          <a:xfrm>
            <a:off x="611188" y="250723"/>
            <a:ext cx="3932237" cy="840140"/>
          </a:xfrm>
        </p:spPr>
        <p:txBody>
          <a:bodyPr>
            <a:normAutofit/>
          </a:bodyPr>
          <a:lstStyle/>
          <a:p>
            <a:r>
              <a:rPr lang="en-US" sz="3600" b="1" dirty="0">
                <a:solidFill>
                  <a:srgbClr val="731F1C"/>
                </a:solidFill>
              </a:rPr>
              <a:t>HAMSTRINGS</a:t>
            </a:r>
            <a:endParaRPr lang="en-US" sz="2800" dirty="0">
              <a:solidFill>
                <a:srgbClr val="731F1C"/>
              </a:solidFill>
            </a:endParaRPr>
          </a:p>
        </p:txBody>
      </p:sp>
      <p:pic>
        <p:nvPicPr>
          <p:cNvPr id="16388" name="Picture 4" descr="Image result for hamstring attach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540" y="0"/>
            <a:ext cx="5415179" cy="629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racticing exerc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12191999" cy="6857999"/>
          </a:xfrm>
          <a:prstGeom prst="rect">
            <a:avLst/>
          </a:prstGeom>
          <a:noFill/>
          <a:effectLst>
            <a:outerShdw blurRad="50800" dist="50800" dir="5400000" algn="ctr" rotWithShape="0">
              <a:srgbClr val="000000">
                <a:alpha val="30000"/>
              </a:srgbClr>
            </a:outerShdw>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B96D2D9B-E0B9-499F-9404-108DB59E4502}"/>
              </a:ext>
              <a:ext uri="{C183D7F6-B498-43B3-948B-1728B52AA6E4}">
                <adec:decorative xmlns:adec="http://schemas.microsoft.com/office/drawing/2017/decorative" xmlns="" val="1"/>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xmlns="" id="{9284195F-D106-45D8-ABAA-959FA68948B0}"/>
              </a:ext>
            </a:extLst>
          </p:cNvPr>
          <p:cNvSpPr>
            <a:spLocks noGrp="1"/>
          </p:cNvSpPr>
          <p:nvPr>
            <p:ph type="ctrTitle"/>
          </p:nvPr>
        </p:nvSpPr>
        <p:spPr/>
        <p:txBody>
          <a:bodyPr/>
          <a:lstStyle/>
          <a:p>
            <a:r>
              <a:rPr lang="en-US" dirty="0" smtClean="0"/>
              <a:t>Practice</a:t>
            </a:r>
            <a:endParaRPr lang="en-US" dirty="0"/>
          </a:p>
        </p:txBody>
      </p:sp>
      <p:sp>
        <p:nvSpPr>
          <p:cNvPr id="12" name="Subtitle 11" descr="subtitle">
            <a:extLst>
              <a:ext uri="{FF2B5EF4-FFF2-40B4-BE49-F238E27FC236}">
                <a16:creationId xmlns:a16="http://schemas.microsoft.com/office/drawing/2014/main" xmlns="" id="{A6AB5563-AD44-4883-8D3E-93E27EEDAA40}"/>
              </a:ext>
            </a:extLst>
          </p:cNvPr>
          <p:cNvSpPr>
            <a:spLocks noGrp="1"/>
          </p:cNvSpPr>
          <p:nvPr>
            <p:ph type="subTitle" idx="1"/>
          </p:nvPr>
        </p:nvSpPr>
        <p:spPr/>
        <p:txBody>
          <a:bodyPr/>
          <a:lstStyle/>
          <a:p>
            <a:r>
              <a:rPr lang="en-US" sz="3200" b="1" dirty="0" smtClean="0">
                <a:solidFill>
                  <a:schemeClr val="accent3">
                    <a:lumMod val="20000"/>
                    <a:lumOff val="80000"/>
                  </a:schemeClr>
                </a:solidFill>
              </a:rPr>
              <a:t>Sample Exercises</a:t>
            </a:r>
            <a:endParaRPr lang="en-US" sz="3200" b="1" dirty="0">
              <a:solidFill>
                <a:schemeClr val="accent3">
                  <a:lumMod val="20000"/>
                  <a:lumOff val="80000"/>
                </a:schemeClr>
              </a:solidFill>
            </a:endParaRPr>
          </a:p>
        </p:txBody>
      </p:sp>
      <p:sp>
        <p:nvSpPr>
          <p:cNvPr id="4" name="Rectangle 3"/>
          <p:cNvSpPr/>
          <p:nvPr/>
        </p:nvSpPr>
        <p:spPr>
          <a:xfrm>
            <a:off x="321395" y="5458357"/>
            <a:ext cx="6088526" cy="400110"/>
          </a:xfrm>
          <a:prstGeom prst="rect">
            <a:avLst/>
          </a:prstGeom>
        </p:spPr>
        <p:txBody>
          <a:bodyPr wrap="none">
            <a:spAutoFit/>
          </a:bodyPr>
          <a:lstStyle/>
          <a:p>
            <a:r>
              <a:rPr lang="en-US" sz="2000" b="1" dirty="0" smtClean="0">
                <a:solidFill>
                  <a:schemeClr val="accent3">
                    <a:lumMod val="20000"/>
                    <a:lumOff val="80000"/>
                  </a:schemeClr>
                </a:solidFill>
              </a:rPr>
              <a:t>Examples </a:t>
            </a:r>
            <a:r>
              <a:rPr lang="en-US" sz="2000" b="1" dirty="0">
                <a:solidFill>
                  <a:schemeClr val="accent3">
                    <a:lumMod val="20000"/>
                    <a:lumOff val="80000"/>
                  </a:schemeClr>
                </a:solidFill>
              </a:rPr>
              <a:t>of modification (s) for the pelvic floor</a:t>
            </a:r>
          </a:p>
        </p:txBody>
      </p:sp>
    </p:spTree>
    <p:extLst>
      <p:ext uri="{BB962C8B-B14F-4D97-AF65-F5344CB8AC3E}">
        <p14:creationId xmlns:p14="http://schemas.microsoft.com/office/powerpoint/2010/main" val="408618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399" y="327051"/>
            <a:ext cx="10815864" cy="830997"/>
          </a:xfrm>
        </p:spPr>
        <p:txBody>
          <a:bodyPr/>
          <a:lstStyle/>
          <a:p>
            <a:r>
              <a:rPr lang="en-US" sz="3200" b="1" dirty="0" smtClean="0">
                <a:solidFill>
                  <a:schemeClr val="accent1">
                    <a:lumMod val="50000"/>
                  </a:schemeClr>
                </a:solidFill>
              </a:rPr>
              <a:t>Commonly Referred Pelvic Floor Diagnosis</a:t>
            </a:r>
            <a:endParaRPr lang="en-US" sz="3200" b="1" dirty="0">
              <a:solidFill>
                <a:schemeClr val="accent1">
                  <a:lumMod val="50000"/>
                </a:schemeClr>
              </a:solidFill>
            </a:endParaRPr>
          </a:p>
        </p:txBody>
      </p:sp>
      <p:sp>
        <p:nvSpPr>
          <p:cNvPr id="5" name="Text Placeholder 4"/>
          <p:cNvSpPr>
            <a:spLocks noGrp="1"/>
          </p:cNvSpPr>
          <p:nvPr>
            <p:ph type="body" idx="1"/>
          </p:nvPr>
        </p:nvSpPr>
        <p:spPr>
          <a:xfrm>
            <a:off x="633184" y="1587719"/>
            <a:ext cx="5332147" cy="411956"/>
          </a:xfrm>
        </p:spPr>
        <p:txBody>
          <a:bodyPr>
            <a:normAutofit fontScale="77500" lnSpcReduction="20000"/>
          </a:bodyPr>
          <a:lstStyle/>
          <a:p>
            <a:r>
              <a:rPr lang="en-US" sz="3200" dirty="0">
                <a:solidFill>
                  <a:schemeClr val="accent1">
                    <a:lumMod val="50000"/>
                  </a:schemeClr>
                </a:solidFill>
              </a:rPr>
              <a:t>Women</a:t>
            </a:r>
          </a:p>
          <a:p>
            <a:endParaRPr lang="en-US" sz="3200" dirty="0"/>
          </a:p>
        </p:txBody>
      </p:sp>
      <p:sp>
        <p:nvSpPr>
          <p:cNvPr id="6" name="Text Placeholder 5"/>
          <p:cNvSpPr>
            <a:spLocks noGrp="1"/>
          </p:cNvSpPr>
          <p:nvPr>
            <p:ph type="body" sz="quarter" idx="3"/>
          </p:nvPr>
        </p:nvSpPr>
        <p:spPr>
          <a:xfrm>
            <a:off x="6096413" y="1381741"/>
            <a:ext cx="5276850" cy="823912"/>
          </a:xfrm>
        </p:spPr>
        <p:txBody>
          <a:bodyPr>
            <a:normAutofit/>
          </a:bodyPr>
          <a:lstStyle/>
          <a:p>
            <a:r>
              <a:rPr lang="en-US" sz="3200" dirty="0">
                <a:solidFill>
                  <a:schemeClr val="accent1">
                    <a:lumMod val="50000"/>
                  </a:schemeClr>
                </a:solidFill>
              </a:rPr>
              <a:t>Men</a:t>
            </a:r>
          </a:p>
          <a:p>
            <a:endParaRPr lang="en-US" sz="3200" dirty="0"/>
          </a:p>
        </p:txBody>
      </p:sp>
      <p:sp>
        <p:nvSpPr>
          <p:cNvPr id="3" name="Content Placeholder 2"/>
          <p:cNvSpPr>
            <a:spLocks noGrp="1"/>
          </p:cNvSpPr>
          <p:nvPr>
            <p:ph sz="half" idx="2"/>
          </p:nvPr>
        </p:nvSpPr>
        <p:spPr>
          <a:xfrm>
            <a:off x="633184" y="1597586"/>
            <a:ext cx="5332147" cy="3684588"/>
          </a:xfrm>
        </p:spPr>
        <p:txBody>
          <a:bodyPr>
            <a:noAutofit/>
          </a:bodyPr>
          <a:lstStyle/>
          <a:p>
            <a:r>
              <a:rPr lang="en-US" dirty="0" smtClean="0">
                <a:solidFill>
                  <a:schemeClr val="tx1">
                    <a:lumMod val="95000"/>
                    <a:lumOff val="5000"/>
                  </a:schemeClr>
                </a:solidFill>
              </a:rPr>
              <a:t>Urinary </a:t>
            </a:r>
            <a:r>
              <a:rPr lang="en-US" dirty="0">
                <a:solidFill>
                  <a:schemeClr val="tx1">
                    <a:lumMod val="95000"/>
                    <a:lumOff val="5000"/>
                  </a:schemeClr>
                </a:solidFill>
              </a:rPr>
              <a:t>Incontinence</a:t>
            </a:r>
          </a:p>
          <a:p>
            <a:r>
              <a:rPr lang="en-US" dirty="0">
                <a:solidFill>
                  <a:schemeClr val="tx1">
                    <a:lumMod val="95000"/>
                    <a:lumOff val="5000"/>
                  </a:schemeClr>
                </a:solidFill>
              </a:rPr>
              <a:t>Interstitial Cystitis</a:t>
            </a:r>
          </a:p>
          <a:p>
            <a:r>
              <a:rPr lang="en-US" dirty="0">
                <a:solidFill>
                  <a:schemeClr val="tx1">
                    <a:lumMod val="95000"/>
                    <a:lumOff val="5000"/>
                  </a:schemeClr>
                </a:solidFill>
              </a:rPr>
              <a:t>Pelvic Pain</a:t>
            </a:r>
          </a:p>
          <a:p>
            <a:pPr lvl="1"/>
            <a:r>
              <a:rPr lang="en-US" sz="2000" dirty="0">
                <a:solidFill>
                  <a:schemeClr val="tx1">
                    <a:lumMod val="95000"/>
                    <a:lumOff val="5000"/>
                  </a:schemeClr>
                </a:solidFill>
              </a:rPr>
              <a:t>Vulvodynia / </a:t>
            </a:r>
            <a:r>
              <a:rPr lang="en-US" sz="2000" dirty="0" err="1" smtClean="0">
                <a:solidFill>
                  <a:schemeClr val="tx1">
                    <a:lumMod val="95000"/>
                    <a:lumOff val="5000"/>
                  </a:schemeClr>
                </a:solidFill>
              </a:rPr>
              <a:t>Vestibulodynia</a:t>
            </a:r>
            <a:endParaRPr lang="en-US" sz="2000" dirty="0" smtClean="0">
              <a:solidFill>
                <a:schemeClr val="tx1">
                  <a:lumMod val="95000"/>
                  <a:lumOff val="5000"/>
                </a:schemeClr>
              </a:solidFill>
            </a:endParaRPr>
          </a:p>
          <a:p>
            <a:pPr lvl="1"/>
            <a:r>
              <a:rPr lang="en-US" sz="2000" dirty="0" err="1" smtClean="0">
                <a:solidFill>
                  <a:schemeClr val="tx1">
                    <a:lumMod val="95000"/>
                    <a:lumOff val="5000"/>
                  </a:schemeClr>
                </a:solidFill>
              </a:rPr>
              <a:t>Dysparenia</a:t>
            </a:r>
            <a:endParaRPr lang="en-US" sz="2000" dirty="0">
              <a:solidFill>
                <a:schemeClr val="tx1">
                  <a:lumMod val="95000"/>
                  <a:lumOff val="5000"/>
                </a:schemeClr>
              </a:solidFill>
            </a:endParaRPr>
          </a:p>
          <a:p>
            <a:r>
              <a:rPr lang="en-US" dirty="0">
                <a:solidFill>
                  <a:schemeClr val="tx1">
                    <a:lumMod val="95000"/>
                    <a:lumOff val="5000"/>
                  </a:schemeClr>
                </a:solidFill>
              </a:rPr>
              <a:t>Organ Prolapse</a:t>
            </a:r>
          </a:p>
          <a:p>
            <a:r>
              <a:rPr lang="en-US" dirty="0">
                <a:solidFill>
                  <a:schemeClr val="tx1">
                    <a:lumMod val="95000"/>
                    <a:lumOff val="5000"/>
                  </a:schemeClr>
                </a:solidFill>
              </a:rPr>
              <a:t>Post-operative </a:t>
            </a:r>
          </a:p>
          <a:p>
            <a:pPr lvl="1"/>
            <a:r>
              <a:rPr lang="en-US" sz="2000" dirty="0">
                <a:solidFill>
                  <a:schemeClr val="tx1">
                    <a:lumMod val="95000"/>
                    <a:lumOff val="5000"/>
                  </a:schemeClr>
                </a:solidFill>
              </a:rPr>
              <a:t>Bladder sling</a:t>
            </a:r>
          </a:p>
          <a:p>
            <a:r>
              <a:rPr lang="en-US" dirty="0">
                <a:solidFill>
                  <a:schemeClr val="tx1">
                    <a:lumMod val="95000"/>
                    <a:lumOff val="5000"/>
                  </a:schemeClr>
                </a:solidFill>
              </a:rPr>
              <a:t>Pregnancy – pre and post</a:t>
            </a:r>
          </a:p>
          <a:p>
            <a:r>
              <a:rPr lang="en-US" dirty="0" smtClean="0">
                <a:solidFill>
                  <a:schemeClr val="tx1">
                    <a:lumMod val="95000"/>
                    <a:lumOff val="5000"/>
                  </a:schemeClr>
                </a:solidFill>
              </a:rPr>
              <a:t>Diastasis </a:t>
            </a:r>
            <a:r>
              <a:rPr lang="en-US" dirty="0">
                <a:solidFill>
                  <a:schemeClr val="tx1">
                    <a:lumMod val="95000"/>
                    <a:lumOff val="5000"/>
                  </a:schemeClr>
                </a:solidFill>
              </a:rPr>
              <a:t>Recti</a:t>
            </a:r>
          </a:p>
          <a:p>
            <a:r>
              <a:rPr lang="en-US" dirty="0" smtClean="0">
                <a:solidFill>
                  <a:schemeClr val="tx1">
                    <a:lumMod val="95000"/>
                    <a:lumOff val="5000"/>
                  </a:schemeClr>
                </a:solidFill>
              </a:rPr>
              <a:t>Constipation </a:t>
            </a:r>
            <a:r>
              <a:rPr lang="en-US" dirty="0">
                <a:solidFill>
                  <a:schemeClr val="tx1">
                    <a:lumMod val="95000"/>
                    <a:lumOff val="5000"/>
                  </a:schemeClr>
                </a:solidFill>
              </a:rPr>
              <a:t>/ IBS</a:t>
            </a:r>
          </a:p>
          <a:p>
            <a:r>
              <a:rPr lang="en-US" dirty="0" err="1">
                <a:solidFill>
                  <a:schemeClr val="tx1">
                    <a:lumMod val="95000"/>
                    <a:lumOff val="5000"/>
                  </a:schemeClr>
                </a:solidFill>
              </a:rPr>
              <a:t>Dyssynergia</a:t>
            </a:r>
            <a:r>
              <a:rPr lang="en-US" dirty="0">
                <a:solidFill>
                  <a:schemeClr val="tx1">
                    <a:lumMod val="95000"/>
                    <a:lumOff val="5000"/>
                  </a:schemeClr>
                </a:solidFill>
              </a:rPr>
              <a:t> – </a:t>
            </a:r>
            <a:r>
              <a:rPr lang="en-US" dirty="0" err="1" smtClean="0">
                <a:solidFill>
                  <a:schemeClr val="tx1">
                    <a:lumMod val="95000"/>
                    <a:lumOff val="5000"/>
                  </a:schemeClr>
                </a:solidFill>
              </a:rPr>
              <a:t>anismus</a:t>
            </a:r>
            <a:endParaRPr lang="en-US" dirty="0">
              <a:solidFill>
                <a:schemeClr val="tx1">
                  <a:lumMod val="95000"/>
                  <a:lumOff val="5000"/>
                </a:schemeClr>
              </a:solidFill>
            </a:endParaRPr>
          </a:p>
        </p:txBody>
      </p:sp>
      <p:sp>
        <p:nvSpPr>
          <p:cNvPr id="4" name="Content Placeholder 3"/>
          <p:cNvSpPr>
            <a:spLocks noGrp="1"/>
          </p:cNvSpPr>
          <p:nvPr>
            <p:ph sz="quarter" idx="4"/>
          </p:nvPr>
        </p:nvSpPr>
        <p:spPr>
          <a:xfrm>
            <a:off x="6096413" y="1597586"/>
            <a:ext cx="5276850" cy="3684588"/>
          </a:xfrm>
        </p:spPr>
        <p:txBody>
          <a:bodyPr>
            <a:noAutofit/>
          </a:bodyPr>
          <a:lstStyle/>
          <a:p>
            <a:r>
              <a:rPr lang="en-US" sz="2000" dirty="0" smtClean="0"/>
              <a:t>Urinary </a:t>
            </a:r>
            <a:r>
              <a:rPr lang="en-US" sz="2000" dirty="0"/>
              <a:t>Incontinence</a:t>
            </a:r>
          </a:p>
          <a:p>
            <a:r>
              <a:rPr lang="en-US" sz="2000" dirty="0" smtClean="0"/>
              <a:t>Pelvic Pain</a:t>
            </a:r>
          </a:p>
          <a:p>
            <a:pPr lvl="1"/>
            <a:r>
              <a:rPr lang="en-US" sz="1800" dirty="0" smtClean="0"/>
              <a:t>Testicular, Penile, Scrotal, Groin</a:t>
            </a:r>
            <a:endParaRPr lang="en-US" sz="1800" dirty="0"/>
          </a:p>
          <a:p>
            <a:r>
              <a:rPr lang="en-US" sz="2000" dirty="0"/>
              <a:t>Interstitial Cystitis</a:t>
            </a:r>
          </a:p>
          <a:p>
            <a:r>
              <a:rPr lang="en-US" sz="2000" dirty="0"/>
              <a:t>Prostatitis</a:t>
            </a:r>
          </a:p>
          <a:p>
            <a:r>
              <a:rPr lang="en-US" sz="2000" dirty="0"/>
              <a:t>Post-operative </a:t>
            </a:r>
          </a:p>
          <a:p>
            <a:pPr lvl="1"/>
            <a:r>
              <a:rPr lang="en-US" sz="1800" dirty="0"/>
              <a:t>Prostatectomy</a:t>
            </a:r>
          </a:p>
          <a:p>
            <a:pPr lvl="1"/>
            <a:r>
              <a:rPr lang="en-US" sz="1800" dirty="0" err="1"/>
              <a:t>Urethal</a:t>
            </a:r>
            <a:r>
              <a:rPr lang="en-US" sz="1800" dirty="0"/>
              <a:t> stricture</a:t>
            </a:r>
          </a:p>
          <a:p>
            <a:r>
              <a:rPr lang="en-US" sz="2000" dirty="0" smtClean="0"/>
              <a:t>Diastasis </a:t>
            </a:r>
            <a:r>
              <a:rPr lang="en-US" sz="2000" dirty="0"/>
              <a:t>Recti</a:t>
            </a:r>
          </a:p>
          <a:p>
            <a:r>
              <a:rPr lang="en-US" sz="2000" dirty="0"/>
              <a:t>Constipation / IBS</a:t>
            </a:r>
          </a:p>
          <a:p>
            <a:r>
              <a:rPr lang="en-US" sz="2000" dirty="0" err="1"/>
              <a:t>Dyssynergia</a:t>
            </a:r>
            <a:r>
              <a:rPr lang="en-US" sz="2000" dirty="0"/>
              <a:t> – </a:t>
            </a:r>
            <a:r>
              <a:rPr lang="en-US" sz="2000" dirty="0" err="1"/>
              <a:t>anismus</a:t>
            </a:r>
            <a:endParaRPr lang="en-US" sz="2000" dirty="0"/>
          </a:p>
          <a:p>
            <a:endParaRPr lang="en-US" sz="2000" dirty="0"/>
          </a:p>
        </p:txBody>
      </p:sp>
    </p:spTree>
    <p:extLst>
      <p:ext uri="{BB962C8B-B14F-4D97-AF65-F5344CB8AC3E}">
        <p14:creationId xmlns:p14="http://schemas.microsoft.com/office/powerpoint/2010/main" val="1514928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494276"/>
            <a:ext cx="10972800" cy="1670195"/>
          </a:xfrm>
        </p:spPr>
        <p:txBody>
          <a:bodyPr>
            <a:normAutofit/>
          </a:bodyPr>
          <a:lstStyle/>
          <a:p>
            <a:r>
              <a:rPr lang="en-US" sz="2400" dirty="0"/>
              <a:t>Lay on your back. Bring one knee up to 90 degrees. Grab behind your knee and gently pull your knee to your chest. </a:t>
            </a:r>
          </a:p>
        </p:txBody>
      </p:sp>
      <p:pic>
        <p:nvPicPr>
          <p:cNvPr id="33794" name="Picture 2" descr="http://www.hep2go.com/ex_images/010001-011000/219/image_0102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547" y="709857"/>
            <a:ext cx="7315454" cy="33403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412813" y="5902861"/>
            <a:ext cx="11779187"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6A6A6A"/>
                </a:solidFill>
                <a:effectLst/>
                <a:latin typeface="Roboto"/>
              </a:rPr>
              <a:t>single knee-to-chest</a:t>
            </a:r>
            <a:r>
              <a:rPr kumimoji="0" lang="en-US" altLang="en-US" sz="2800" b="0" i="0" u="none" strike="noStrike" cap="none" normalizeH="0" baseline="0" dirty="0" smtClean="0">
                <a:ln>
                  <a:noFill/>
                </a:ln>
                <a:solidFill>
                  <a:srgbClr val="545454"/>
                </a:solidFill>
                <a:effectLst/>
                <a:latin typeface="Roboto"/>
              </a:rPr>
              <a:t> to stretch your lower back, hamstrings and glutes </a:t>
            </a:r>
            <a:r>
              <a:rPr kumimoji="0" lang="en-US" altLang="en-US" sz="2800" b="0" i="0" u="none" strike="noStrike" cap="none" normalizeH="0" baseline="0" dirty="0" smtClean="0">
                <a:ln>
                  <a:noFill/>
                </a:ln>
                <a:solidFill>
                  <a:schemeClr val="tx1"/>
                </a:solidFill>
                <a:effectLst/>
              </a:rPr>
              <a:t> </a:t>
            </a:r>
          </a:p>
        </p:txBody>
      </p:sp>
      <p:sp>
        <p:nvSpPr>
          <p:cNvPr id="4" name="Rectangle 3"/>
          <p:cNvSpPr/>
          <p:nvPr/>
        </p:nvSpPr>
        <p:spPr>
          <a:xfrm>
            <a:off x="9649375" y="1776482"/>
            <a:ext cx="1759008" cy="954107"/>
          </a:xfrm>
          <a:prstGeom prst="rect">
            <a:avLst/>
          </a:prstGeom>
        </p:spPr>
        <p:txBody>
          <a:bodyPr wrap="none">
            <a:spAutoFit/>
          </a:bodyPr>
          <a:lstStyle/>
          <a:p>
            <a:r>
              <a:rPr lang="en-US" sz="2800" dirty="0" smtClean="0"/>
              <a:t>Stretching:</a:t>
            </a:r>
          </a:p>
          <a:p>
            <a:r>
              <a:rPr lang="en-US" sz="2800" dirty="0" smtClean="0"/>
              <a:t>SKTC</a:t>
            </a:r>
            <a:endParaRPr lang="en-US" sz="2800" dirty="0"/>
          </a:p>
        </p:txBody>
      </p:sp>
    </p:spTree>
    <p:extLst>
      <p:ext uri="{BB962C8B-B14F-4D97-AF65-F5344CB8AC3E}">
        <p14:creationId xmlns:p14="http://schemas.microsoft.com/office/powerpoint/2010/main" val="336804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43" y="852033"/>
            <a:ext cx="5699532" cy="1066800"/>
          </a:xfrm>
        </p:spPr>
        <p:txBody>
          <a:bodyPr>
            <a:normAutofit/>
          </a:bodyPr>
          <a:lstStyle/>
          <a:p>
            <a:r>
              <a:rPr lang="en-US" sz="3200" dirty="0" smtClean="0">
                <a:solidFill>
                  <a:schemeClr val="accent2">
                    <a:lumMod val="50000"/>
                  </a:schemeClr>
                </a:solidFill>
              </a:rPr>
              <a:t>Hip Flexor / Thomas stretch</a:t>
            </a:r>
            <a:endParaRPr lang="en-US" sz="3200" dirty="0">
              <a:solidFill>
                <a:schemeClr val="accent2">
                  <a:lumMod val="50000"/>
                </a:schemeClr>
              </a:solidFill>
            </a:endParaRPr>
          </a:p>
        </p:txBody>
      </p:sp>
      <p:sp>
        <p:nvSpPr>
          <p:cNvPr id="3" name="Content Placeholder 2"/>
          <p:cNvSpPr>
            <a:spLocks noGrp="1"/>
          </p:cNvSpPr>
          <p:nvPr>
            <p:ph idx="1"/>
          </p:nvPr>
        </p:nvSpPr>
        <p:spPr>
          <a:xfrm>
            <a:off x="4920343" y="1822519"/>
            <a:ext cx="5490984" cy="4325112"/>
          </a:xfrm>
        </p:spPr>
        <p:txBody>
          <a:bodyPr>
            <a:normAutofit/>
          </a:bodyPr>
          <a:lstStyle/>
          <a:p>
            <a:r>
              <a:rPr lang="en-US" sz="2400" dirty="0"/>
              <a:t>Lie back onto your back. You will likely feel a stretch in the front of the thigh and hip region in the leg hanging off the edge. </a:t>
            </a:r>
          </a:p>
          <a:p>
            <a:r>
              <a:rPr lang="en-US" sz="2400" dirty="0" smtClean="0"/>
              <a:t>Bring </a:t>
            </a:r>
            <a:r>
              <a:rPr lang="en-US" sz="2400" dirty="0"/>
              <a:t>the </a:t>
            </a:r>
            <a:r>
              <a:rPr lang="en-US" sz="2400" dirty="0" smtClean="0"/>
              <a:t>other leg </a:t>
            </a:r>
            <a:r>
              <a:rPr lang="en-US" sz="2400" dirty="0"/>
              <a:t>up so you are pulling your knee towards your chest. You may feel a stretch in the buttock area or inner thigh region.</a:t>
            </a:r>
          </a:p>
        </p:txBody>
      </p:sp>
      <p:pic>
        <p:nvPicPr>
          <p:cNvPr id="28674" name="Picture 2" descr="http://www.hep2go.com/ex_images/010001-011000/219/image_0107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52033"/>
            <a:ext cx="3635829" cy="54913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95536" y="6051316"/>
            <a:ext cx="7186863" cy="523220"/>
          </a:xfrm>
          <a:prstGeom prst="rect">
            <a:avLst/>
          </a:prstGeom>
        </p:spPr>
        <p:txBody>
          <a:bodyPr wrap="square">
            <a:spAutoFit/>
          </a:bodyPr>
          <a:lstStyle/>
          <a:p>
            <a:r>
              <a:rPr lang="en-US" sz="2800" dirty="0">
                <a:solidFill>
                  <a:srgbClr val="545454"/>
                </a:solidFill>
                <a:latin typeface="Roboto"/>
              </a:rPr>
              <a:t> </a:t>
            </a:r>
            <a:r>
              <a:rPr lang="en-US" sz="2800" dirty="0" smtClean="0">
                <a:solidFill>
                  <a:srgbClr val="545454"/>
                </a:solidFill>
                <a:latin typeface="Roboto"/>
              </a:rPr>
              <a:t>iliopsoas, quads, and opposite hams, gluts</a:t>
            </a:r>
            <a:endParaRPr lang="en-US" sz="2800" dirty="0"/>
          </a:p>
        </p:txBody>
      </p:sp>
    </p:spTree>
    <p:extLst>
      <p:ext uri="{BB962C8B-B14F-4D97-AF65-F5344CB8AC3E}">
        <p14:creationId xmlns:p14="http://schemas.microsoft.com/office/powerpoint/2010/main" val="40326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5844" y="1544029"/>
            <a:ext cx="4749589" cy="4325112"/>
          </a:xfrm>
        </p:spPr>
        <p:txBody>
          <a:bodyPr>
            <a:normAutofit/>
          </a:bodyPr>
          <a:lstStyle/>
          <a:p>
            <a:pPr marL="109728" indent="0">
              <a:buNone/>
            </a:pPr>
            <a:r>
              <a:rPr lang="en-US" sz="2400" dirty="0"/>
              <a:t>Child's </a:t>
            </a:r>
            <a:r>
              <a:rPr lang="en-US" sz="2400" dirty="0" smtClean="0"/>
              <a:t>Pose / Mid back stretch</a:t>
            </a:r>
            <a:endParaRPr lang="en-US" sz="2400" dirty="0"/>
          </a:p>
          <a:p>
            <a:endParaRPr lang="en-US" sz="2400" dirty="0"/>
          </a:p>
          <a:p>
            <a:r>
              <a:rPr lang="en-US" sz="2400" dirty="0" smtClean="0"/>
              <a:t>Open the </a:t>
            </a:r>
            <a:r>
              <a:rPr lang="en-US" sz="2400" dirty="0"/>
              <a:t>legs and bend forward. </a:t>
            </a:r>
            <a:endParaRPr lang="en-US" sz="2400" dirty="0" smtClean="0"/>
          </a:p>
          <a:p>
            <a:r>
              <a:rPr lang="en-US" sz="2400" dirty="0" smtClean="0"/>
              <a:t>Allow </a:t>
            </a:r>
            <a:r>
              <a:rPr lang="en-US" sz="2400" dirty="0"/>
              <a:t>the pelvic floor to relax as you inhale deeply. </a:t>
            </a:r>
          </a:p>
        </p:txBody>
      </p:sp>
      <p:pic>
        <p:nvPicPr>
          <p:cNvPr id="32770" name="Picture 2" descr="http://www.hep2go.com/ex_images/028001-029000/219/image_028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88" y="1676400"/>
            <a:ext cx="6132556" cy="40603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70304" y="5902005"/>
            <a:ext cx="5992346" cy="584775"/>
          </a:xfrm>
          <a:prstGeom prst="rect">
            <a:avLst/>
          </a:prstGeom>
        </p:spPr>
        <p:txBody>
          <a:bodyPr wrap="none">
            <a:spAutoFit/>
          </a:bodyPr>
          <a:lstStyle/>
          <a:p>
            <a:r>
              <a:rPr lang="en-US" sz="3200" dirty="0" err="1" smtClean="0">
                <a:solidFill>
                  <a:srgbClr val="545454"/>
                </a:solidFill>
                <a:latin typeface="Roboto"/>
              </a:rPr>
              <a:t>Lats</a:t>
            </a:r>
            <a:r>
              <a:rPr lang="en-US" sz="3200" dirty="0" smtClean="0">
                <a:solidFill>
                  <a:srgbClr val="545454"/>
                </a:solidFill>
                <a:latin typeface="Roboto"/>
              </a:rPr>
              <a:t>, mid/low back</a:t>
            </a:r>
            <a:r>
              <a:rPr lang="en-US" sz="3200" dirty="0" smtClean="0">
                <a:solidFill>
                  <a:srgbClr val="545454"/>
                </a:solidFill>
                <a:latin typeface="Roboto"/>
              </a:rPr>
              <a:t>, </a:t>
            </a:r>
            <a:r>
              <a:rPr lang="en-US" sz="3200" dirty="0">
                <a:solidFill>
                  <a:srgbClr val="545454"/>
                </a:solidFill>
                <a:latin typeface="Roboto"/>
              </a:rPr>
              <a:t>quads</a:t>
            </a:r>
            <a:r>
              <a:rPr lang="en-US" sz="3200" dirty="0" smtClean="0">
                <a:solidFill>
                  <a:srgbClr val="545454"/>
                </a:solidFill>
                <a:latin typeface="Roboto"/>
              </a:rPr>
              <a:t>, </a:t>
            </a:r>
            <a:r>
              <a:rPr lang="en-US" sz="3200" dirty="0" smtClean="0">
                <a:solidFill>
                  <a:srgbClr val="545454"/>
                </a:solidFill>
                <a:latin typeface="Roboto"/>
              </a:rPr>
              <a:t>gluts</a:t>
            </a:r>
            <a:endParaRPr lang="en-US" sz="3200" dirty="0"/>
          </a:p>
        </p:txBody>
      </p:sp>
      <p:sp>
        <p:nvSpPr>
          <p:cNvPr id="5" name="Rectangle 4"/>
          <p:cNvSpPr/>
          <p:nvPr/>
        </p:nvSpPr>
        <p:spPr>
          <a:xfrm>
            <a:off x="3457408" y="439660"/>
            <a:ext cx="1662828" cy="523220"/>
          </a:xfrm>
          <a:prstGeom prst="rect">
            <a:avLst/>
          </a:prstGeom>
        </p:spPr>
        <p:txBody>
          <a:bodyPr wrap="none">
            <a:spAutoFit/>
          </a:bodyPr>
          <a:lstStyle/>
          <a:p>
            <a:r>
              <a:rPr lang="en-US" sz="2800" dirty="0" smtClean="0"/>
              <a:t>Stretching</a:t>
            </a:r>
          </a:p>
        </p:txBody>
      </p:sp>
    </p:spTree>
    <p:extLst>
      <p:ext uri="{BB962C8B-B14F-4D97-AF65-F5344CB8AC3E}">
        <p14:creationId xmlns:p14="http://schemas.microsoft.com/office/powerpoint/2010/main" val="100352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7772" y="1143000"/>
            <a:ext cx="5464628" cy="4325112"/>
          </a:xfrm>
        </p:spPr>
        <p:txBody>
          <a:bodyPr>
            <a:normAutofit/>
          </a:bodyPr>
          <a:lstStyle/>
          <a:p>
            <a:pPr marL="109728" indent="0">
              <a:buNone/>
            </a:pPr>
            <a:r>
              <a:rPr lang="en-US" sz="2400" dirty="0"/>
              <a:t>Happy </a:t>
            </a:r>
            <a:r>
              <a:rPr lang="en-US" sz="2400" dirty="0" smtClean="0"/>
              <a:t>Baby / Modified DKTC</a:t>
            </a:r>
            <a:endParaRPr lang="en-US" sz="2400" dirty="0"/>
          </a:p>
          <a:p>
            <a:endParaRPr lang="en-US" sz="2400" dirty="0"/>
          </a:p>
          <a:p>
            <a:r>
              <a:rPr lang="en-US" sz="2400" dirty="0"/>
              <a:t>1. Position yourself as shown, grabbing onto the feet or behind the knees; you should feel a gentle stretch. </a:t>
            </a:r>
          </a:p>
          <a:p>
            <a:r>
              <a:rPr lang="en-US" sz="2400" dirty="0"/>
              <a:t>2. Breathe in and allow the pelvic floor muscles to relax. </a:t>
            </a:r>
          </a:p>
          <a:p>
            <a:r>
              <a:rPr lang="en-US" sz="2400" dirty="0"/>
              <a:t>3. Hold this position for 2-3 minutes.</a:t>
            </a:r>
          </a:p>
        </p:txBody>
      </p:sp>
      <p:pic>
        <p:nvPicPr>
          <p:cNvPr id="30722" name="Picture 2" descr="http://www.hep2go.com/ex_images/048001-049000/219/image_048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4" y="1143000"/>
            <a:ext cx="5921828"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23257" y="6203644"/>
            <a:ext cx="6795450" cy="430887"/>
          </a:xfrm>
          <a:prstGeom prst="rect">
            <a:avLst/>
          </a:prstGeom>
        </p:spPr>
        <p:txBody>
          <a:bodyPr wrap="none">
            <a:spAutoFit/>
          </a:bodyPr>
          <a:lstStyle/>
          <a:p>
            <a:r>
              <a:rPr lang="en-US" sz="2200" dirty="0" smtClean="0">
                <a:solidFill>
                  <a:srgbClr val="545454"/>
                </a:solidFill>
                <a:latin typeface="Roboto"/>
              </a:rPr>
              <a:t>Low back, gluts</a:t>
            </a:r>
            <a:r>
              <a:rPr lang="en-US" sz="2200" dirty="0" smtClean="0">
                <a:solidFill>
                  <a:srgbClr val="545454"/>
                </a:solidFill>
                <a:latin typeface="Roboto"/>
              </a:rPr>
              <a:t>, </a:t>
            </a:r>
            <a:r>
              <a:rPr lang="en-US" sz="2200" dirty="0" smtClean="0">
                <a:solidFill>
                  <a:srgbClr val="545454"/>
                </a:solidFill>
                <a:latin typeface="Roboto"/>
              </a:rPr>
              <a:t>quads, adductors, and hip rotators</a:t>
            </a:r>
            <a:endParaRPr lang="en-US" sz="2200" dirty="0"/>
          </a:p>
        </p:txBody>
      </p:sp>
      <p:sp>
        <p:nvSpPr>
          <p:cNvPr id="5" name="Rectangle 4"/>
          <p:cNvSpPr/>
          <p:nvPr/>
        </p:nvSpPr>
        <p:spPr>
          <a:xfrm>
            <a:off x="2722136" y="144292"/>
            <a:ext cx="3630033" cy="523220"/>
          </a:xfrm>
          <a:prstGeom prst="rect">
            <a:avLst/>
          </a:prstGeom>
        </p:spPr>
        <p:txBody>
          <a:bodyPr wrap="none">
            <a:spAutoFit/>
          </a:bodyPr>
          <a:lstStyle/>
          <a:p>
            <a:r>
              <a:rPr lang="en-US" sz="2800" dirty="0" smtClean="0"/>
              <a:t>Stretching/Mobilization</a:t>
            </a:r>
          </a:p>
        </p:txBody>
      </p:sp>
    </p:spTree>
    <p:extLst>
      <p:ext uri="{BB962C8B-B14F-4D97-AF65-F5344CB8AC3E}">
        <p14:creationId xmlns:p14="http://schemas.microsoft.com/office/powerpoint/2010/main" val="26782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1" y="1335458"/>
            <a:ext cx="4628146" cy="4325112"/>
          </a:xfrm>
        </p:spPr>
        <p:txBody>
          <a:bodyPr>
            <a:normAutofit/>
          </a:bodyPr>
          <a:lstStyle/>
          <a:p>
            <a:pPr marL="109728" indent="0">
              <a:buNone/>
            </a:pPr>
            <a:r>
              <a:rPr lang="en-US" sz="2400" dirty="0" smtClean="0"/>
              <a:t>Butterfly</a:t>
            </a:r>
            <a:endParaRPr lang="en-US" sz="2400" dirty="0"/>
          </a:p>
          <a:p>
            <a:endParaRPr lang="en-US" sz="2400" dirty="0"/>
          </a:p>
          <a:p>
            <a:r>
              <a:rPr lang="en-US" sz="2400" dirty="0"/>
              <a:t>Lay on back, bring feet together and knees out to the side. Place support under each </a:t>
            </a:r>
            <a:r>
              <a:rPr lang="en-US" sz="2400" dirty="0" smtClean="0"/>
              <a:t>knee </a:t>
            </a:r>
            <a:r>
              <a:rPr lang="en-US" sz="2400" dirty="0" smtClean="0"/>
              <a:t>at first then progress without support</a:t>
            </a:r>
            <a:r>
              <a:rPr lang="en-US" sz="2400" dirty="0" smtClean="0"/>
              <a:t>. </a:t>
            </a:r>
            <a:r>
              <a:rPr lang="en-US" sz="2400" dirty="0"/>
              <a:t>Completely relax. </a:t>
            </a:r>
          </a:p>
        </p:txBody>
      </p:sp>
      <p:pic>
        <p:nvPicPr>
          <p:cNvPr id="31746" name="Picture 2" descr="http://www.hep2go.com/ex_images/044001-045000/219/image_0449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53" y="1362237"/>
            <a:ext cx="5739847" cy="42983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31263" y="5831154"/>
            <a:ext cx="8839279" cy="584775"/>
          </a:xfrm>
          <a:prstGeom prst="rect">
            <a:avLst/>
          </a:prstGeom>
        </p:spPr>
        <p:txBody>
          <a:bodyPr wrap="none">
            <a:spAutoFit/>
          </a:bodyPr>
          <a:lstStyle/>
          <a:p>
            <a:r>
              <a:rPr lang="en-US" sz="3200" dirty="0" smtClean="0">
                <a:solidFill>
                  <a:srgbClr val="545454"/>
                </a:solidFill>
                <a:latin typeface="Roboto"/>
              </a:rPr>
              <a:t>Hip adductors, iliacus, lower abdominals, quads</a:t>
            </a:r>
            <a:endParaRPr lang="en-US" sz="3200" dirty="0"/>
          </a:p>
        </p:txBody>
      </p:sp>
      <p:sp>
        <p:nvSpPr>
          <p:cNvPr id="5" name="Rectangle 4"/>
          <p:cNvSpPr/>
          <p:nvPr/>
        </p:nvSpPr>
        <p:spPr>
          <a:xfrm>
            <a:off x="4946576" y="199582"/>
            <a:ext cx="1662828" cy="523220"/>
          </a:xfrm>
          <a:prstGeom prst="rect">
            <a:avLst/>
          </a:prstGeom>
        </p:spPr>
        <p:txBody>
          <a:bodyPr wrap="none">
            <a:spAutoFit/>
          </a:bodyPr>
          <a:lstStyle/>
          <a:p>
            <a:r>
              <a:rPr lang="en-US" sz="2800" dirty="0" smtClean="0"/>
              <a:t>Stretching</a:t>
            </a:r>
          </a:p>
        </p:txBody>
      </p:sp>
    </p:spTree>
    <p:extLst>
      <p:ext uri="{BB962C8B-B14F-4D97-AF65-F5344CB8AC3E}">
        <p14:creationId xmlns:p14="http://schemas.microsoft.com/office/powerpoint/2010/main" val="267811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2084" y="1034143"/>
            <a:ext cx="5421086" cy="4325112"/>
          </a:xfrm>
        </p:spPr>
        <p:txBody>
          <a:bodyPr>
            <a:normAutofit/>
          </a:bodyPr>
          <a:lstStyle/>
          <a:p>
            <a:pPr marL="109728" indent="0">
              <a:buNone/>
            </a:pPr>
            <a:r>
              <a:rPr lang="en-US" sz="2400" dirty="0"/>
              <a:t>HIP STRETCH </a:t>
            </a:r>
            <a:r>
              <a:rPr lang="en-US" sz="2400" dirty="0" smtClean="0"/>
              <a:t>– SEATED</a:t>
            </a:r>
          </a:p>
          <a:p>
            <a:r>
              <a:rPr lang="en-US" sz="2400" dirty="0" smtClean="0"/>
              <a:t>While </a:t>
            </a:r>
            <a:r>
              <a:rPr lang="en-US" sz="2400" dirty="0"/>
              <a:t>sitting in a chair, cross your affected leg on top of the other as shown. </a:t>
            </a:r>
            <a:endParaRPr lang="en-US" sz="2400" dirty="0" smtClean="0"/>
          </a:p>
          <a:p>
            <a:r>
              <a:rPr lang="en-US" sz="2400" dirty="0" smtClean="0"/>
              <a:t>Sit up straight (anterior tilting pelvis)</a:t>
            </a:r>
            <a:endParaRPr lang="en-US" sz="2400" dirty="0"/>
          </a:p>
          <a:p>
            <a:r>
              <a:rPr lang="en-US" sz="2400" dirty="0" smtClean="0"/>
              <a:t>G</a:t>
            </a:r>
            <a:r>
              <a:rPr lang="en-US" sz="2400" dirty="0" smtClean="0"/>
              <a:t>ently </a:t>
            </a:r>
            <a:r>
              <a:rPr lang="en-US" sz="2400" dirty="0"/>
              <a:t>lean forward until a stretch is felt </a:t>
            </a:r>
            <a:r>
              <a:rPr lang="en-US" sz="2400" dirty="0" smtClean="0"/>
              <a:t>in the hip/buttock along </a:t>
            </a:r>
            <a:r>
              <a:rPr lang="en-US" sz="2400" dirty="0"/>
              <a:t>the crossed leg.</a:t>
            </a:r>
          </a:p>
        </p:txBody>
      </p:sp>
      <p:pic>
        <p:nvPicPr>
          <p:cNvPr id="40962" name="Picture 2" descr="http://www.hep2go.com/ex_images/000001-001000/219/image_0004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34143"/>
            <a:ext cx="5192484" cy="51924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3773" y="5500554"/>
            <a:ext cx="6628738" cy="584775"/>
          </a:xfrm>
          <a:prstGeom prst="rect">
            <a:avLst/>
          </a:prstGeom>
        </p:spPr>
        <p:txBody>
          <a:bodyPr wrap="none">
            <a:spAutoFit/>
          </a:bodyPr>
          <a:lstStyle/>
          <a:p>
            <a:r>
              <a:rPr lang="en-US" sz="3200" dirty="0" smtClean="0">
                <a:solidFill>
                  <a:srgbClr val="545454"/>
                </a:solidFill>
                <a:latin typeface="Roboto"/>
              </a:rPr>
              <a:t>Low back</a:t>
            </a:r>
            <a:r>
              <a:rPr lang="en-US" sz="3200" dirty="0" smtClean="0">
                <a:solidFill>
                  <a:srgbClr val="545454"/>
                </a:solidFill>
                <a:latin typeface="Roboto"/>
              </a:rPr>
              <a:t>, </a:t>
            </a:r>
            <a:r>
              <a:rPr lang="en-US" sz="3200" dirty="0">
                <a:solidFill>
                  <a:srgbClr val="545454"/>
                </a:solidFill>
                <a:latin typeface="Roboto"/>
              </a:rPr>
              <a:t>quads</a:t>
            </a:r>
            <a:r>
              <a:rPr lang="en-US" sz="3200" dirty="0" smtClean="0">
                <a:solidFill>
                  <a:srgbClr val="545454"/>
                </a:solidFill>
                <a:latin typeface="Roboto"/>
              </a:rPr>
              <a:t>, </a:t>
            </a:r>
            <a:r>
              <a:rPr lang="en-US" sz="3200" dirty="0" smtClean="0">
                <a:solidFill>
                  <a:srgbClr val="545454"/>
                </a:solidFill>
                <a:latin typeface="Roboto"/>
              </a:rPr>
              <a:t>gluts, hip rotators</a:t>
            </a:r>
            <a:endParaRPr lang="en-US" sz="3200" dirty="0"/>
          </a:p>
        </p:txBody>
      </p:sp>
    </p:spTree>
    <p:extLst>
      <p:ext uri="{BB962C8B-B14F-4D97-AF65-F5344CB8AC3E}">
        <p14:creationId xmlns:p14="http://schemas.microsoft.com/office/powerpoint/2010/main" val="342511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7697" y="1206436"/>
            <a:ext cx="5195515" cy="4325112"/>
          </a:xfrm>
        </p:spPr>
        <p:txBody>
          <a:bodyPr>
            <a:normAutofit/>
          </a:bodyPr>
          <a:lstStyle/>
          <a:p>
            <a:pPr marL="109728" indent="0">
              <a:buNone/>
            </a:pPr>
            <a:r>
              <a:rPr lang="en-US" sz="3200" dirty="0"/>
              <a:t>Deep </a:t>
            </a:r>
            <a:r>
              <a:rPr lang="en-US" sz="3200" dirty="0" smtClean="0"/>
              <a:t>Squat</a:t>
            </a:r>
            <a:endParaRPr lang="en-US" sz="3200" dirty="0"/>
          </a:p>
          <a:p>
            <a:r>
              <a:rPr lang="en-US" sz="2000" dirty="0"/>
              <a:t>1. Assume a deep squat position, with elbows between the knees and heels firmly planted on the ground (you may prop up against a wall or use a yoga block under the buttock).</a:t>
            </a:r>
          </a:p>
          <a:p>
            <a:r>
              <a:rPr lang="en-US" sz="2000" dirty="0"/>
              <a:t>2. Relax your pelvic floor and try to deepen into the stretch. </a:t>
            </a:r>
          </a:p>
          <a:p>
            <a:r>
              <a:rPr lang="en-US" sz="2000" dirty="0"/>
              <a:t>3. Hold this position for 2-3 minutes, breathing deeply.</a:t>
            </a:r>
          </a:p>
        </p:txBody>
      </p:sp>
      <p:pic>
        <p:nvPicPr>
          <p:cNvPr id="29698" name="Picture 2" descr="http://www.hep2go.com/ex_images/048001-049000/219/image_048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95" y="898659"/>
            <a:ext cx="5368097" cy="5368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82862" y="6047863"/>
            <a:ext cx="5585183" cy="430887"/>
          </a:xfrm>
          <a:prstGeom prst="rect">
            <a:avLst/>
          </a:prstGeom>
        </p:spPr>
        <p:txBody>
          <a:bodyPr wrap="none">
            <a:spAutoFit/>
          </a:bodyPr>
          <a:lstStyle/>
          <a:p>
            <a:r>
              <a:rPr lang="en-US" sz="2200" dirty="0">
                <a:solidFill>
                  <a:srgbClr val="545454"/>
                </a:solidFill>
                <a:latin typeface="Roboto"/>
              </a:rPr>
              <a:t>ankles, quads</a:t>
            </a:r>
            <a:r>
              <a:rPr lang="en-US" sz="2200" dirty="0" smtClean="0">
                <a:solidFill>
                  <a:srgbClr val="545454"/>
                </a:solidFill>
                <a:latin typeface="Roboto"/>
              </a:rPr>
              <a:t>, </a:t>
            </a:r>
            <a:r>
              <a:rPr lang="en-US" sz="2200" dirty="0" smtClean="0">
                <a:solidFill>
                  <a:srgbClr val="545454"/>
                </a:solidFill>
                <a:latin typeface="Roboto"/>
              </a:rPr>
              <a:t>adductors, gluts, pelvic floor</a:t>
            </a:r>
            <a:endParaRPr lang="en-US" sz="2200" dirty="0"/>
          </a:p>
        </p:txBody>
      </p:sp>
      <p:sp>
        <p:nvSpPr>
          <p:cNvPr id="5" name="Rectangle 4"/>
          <p:cNvSpPr/>
          <p:nvPr/>
        </p:nvSpPr>
        <p:spPr>
          <a:xfrm>
            <a:off x="4314869" y="163448"/>
            <a:ext cx="1662828" cy="523220"/>
          </a:xfrm>
          <a:prstGeom prst="rect">
            <a:avLst/>
          </a:prstGeom>
        </p:spPr>
        <p:txBody>
          <a:bodyPr wrap="none">
            <a:spAutoFit/>
          </a:bodyPr>
          <a:lstStyle/>
          <a:p>
            <a:r>
              <a:rPr lang="en-US" sz="2800" dirty="0" smtClean="0"/>
              <a:t>Stretching</a:t>
            </a:r>
          </a:p>
        </p:txBody>
      </p:sp>
    </p:spTree>
    <p:extLst>
      <p:ext uri="{BB962C8B-B14F-4D97-AF65-F5344CB8AC3E}">
        <p14:creationId xmlns:p14="http://schemas.microsoft.com/office/powerpoint/2010/main" val="38885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6295" y="174419"/>
            <a:ext cx="5486398" cy="6065329"/>
          </a:xfrm>
        </p:spPr>
        <p:txBody>
          <a:bodyPr>
            <a:noAutofit/>
          </a:bodyPr>
          <a:lstStyle/>
          <a:p>
            <a:pPr marL="109728" indent="0">
              <a:buNone/>
            </a:pPr>
            <a:r>
              <a:rPr lang="en-US" sz="2400" dirty="0"/>
              <a:t>Wall </a:t>
            </a:r>
            <a:r>
              <a:rPr lang="en-US" sz="2400" dirty="0" smtClean="0"/>
              <a:t>Stretch “V”</a:t>
            </a:r>
          </a:p>
          <a:p>
            <a:pPr marL="109728" indent="0">
              <a:buNone/>
            </a:pPr>
            <a:endParaRPr lang="en-US" sz="2400" dirty="0"/>
          </a:p>
          <a:p>
            <a:r>
              <a:rPr lang="en-US" sz="2400" dirty="0"/>
              <a:t>Slide feet up the wall, keeping the hips as close to the bottom of the wall as possible.</a:t>
            </a:r>
          </a:p>
          <a:p>
            <a:r>
              <a:rPr lang="en-US" sz="2400" dirty="0" smtClean="0"/>
              <a:t>Keep </a:t>
            </a:r>
            <a:r>
              <a:rPr lang="en-US" sz="2400" dirty="0"/>
              <a:t>your coccyx (tailbone) down into the floor as much as </a:t>
            </a:r>
            <a:r>
              <a:rPr lang="en-US" sz="2400" dirty="0" smtClean="0"/>
              <a:t>possible (don’t arch the back)</a:t>
            </a:r>
            <a:endParaRPr lang="en-US" sz="2400" dirty="0"/>
          </a:p>
          <a:p>
            <a:r>
              <a:rPr lang="en-US" sz="2400" dirty="0" smtClean="0"/>
              <a:t>Separate </a:t>
            </a:r>
            <a:r>
              <a:rPr lang="en-US" sz="2400" dirty="0"/>
              <a:t>legs until a stretch is felt in the inner thighs. </a:t>
            </a:r>
          </a:p>
          <a:p>
            <a:r>
              <a:rPr lang="en-US" sz="2400" dirty="0" smtClean="0"/>
              <a:t>Use </a:t>
            </a:r>
            <a:r>
              <a:rPr lang="en-US" sz="2400" dirty="0"/>
              <a:t>your </a:t>
            </a:r>
            <a:r>
              <a:rPr lang="en-US" sz="2400" dirty="0" smtClean="0"/>
              <a:t>hands (or a strap) </a:t>
            </a:r>
            <a:r>
              <a:rPr lang="en-US" sz="2400" dirty="0"/>
              <a:t>to assist the legs back up to the starting position at the conclusion of the stretch.</a:t>
            </a:r>
          </a:p>
        </p:txBody>
      </p:sp>
      <p:pic>
        <p:nvPicPr>
          <p:cNvPr id="41986" name="Picture 2" descr="http://www.hep2go.com/ex_images/050001-051000/219/image_050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17" y="908956"/>
            <a:ext cx="5204156" cy="4403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4676" y="5716528"/>
            <a:ext cx="5642891" cy="523220"/>
          </a:xfrm>
          <a:prstGeom prst="rect">
            <a:avLst/>
          </a:prstGeom>
        </p:spPr>
        <p:txBody>
          <a:bodyPr wrap="none">
            <a:spAutoFit/>
          </a:bodyPr>
          <a:lstStyle/>
          <a:p>
            <a:r>
              <a:rPr lang="en-US" sz="2800" dirty="0" smtClean="0">
                <a:solidFill>
                  <a:srgbClr val="545454"/>
                </a:solidFill>
                <a:latin typeface="Roboto"/>
              </a:rPr>
              <a:t>hamstrings, adductors, </a:t>
            </a:r>
            <a:r>
              <a:rPr lang="en-US" sz="2800" dirty="0" smtClean="0">
                <a:solidFill>
                  <a:srgbClr val="545454"/>
                </a:solidFill>
                <a:latin typeface="Roboto"/>
              </a:rPr>
              <a:t>pelvic floor</a:t>
            </a:r>
            <a:endParaRPr lang="en-US" sz="2800" dirty="0"/>
          </a:p>
        </p:txBody>
      </p:sp>
    </p:spTree>
    <p:extLst>
      <p:ext uri="{BB962C8B-B14F-4D97-AF65-F5344CB8AC3E}">
        <p14:creationId xmlns:p14="http://schemas.microsoft.com/office/powerpoint/2010/main" val="40888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273" y="3246537"/>
            <a:ext cx="10798629" cy="2874073"/>
          </a:xfrm>
        </p:spPr>
        <p:txBody>
          <a:bodyPr>
            <a:noAutofit/>
          </a:bodyPr>
          <a:lstStyle/>
          <a:p>
            <a:pPr marL="109728" indent="0">
              <a:buNone/>
            </a:pPr>
            <a:r>
              <a:rPr lang="en-US" sz="2000" dirty="0"/>
              <a:t>Ball Squeeze Series</a:t>
            </a:r>
          </a:p>
          <a:p>
            <a:endParaRPr lang="en-US" sz="2000" dirty="0"/>
          </a:p>
          <a:p>
            <a:r>
              <a:rPr lang="en-US" sz="2000" dirty="0"/>
              <a:t>Begin with feet on the floor, knees bent to 90 degrees and ball between </a:t>
            </a:r>
            <a:r>
              <a:rPr lang="en-US" sz="2000" dirty="0" smtClean="0"/>
              <a:t>inner thighs.</a:t>
            </a:r>
            <a:endParaRPr lang="en-US" sz="2000" dirty="0"/>
          </a:p>
          <a:p>
            <a:r>
              <a:rPr lang="en-US" sz="2000" dirty="0"/>
              <a:t>Perform a </a:t>
            </a:r>
            <a:r>
              <a:rPr lang="en-US" sz="2000" dirty="0" smtClean="0"/>
              <a:t>flattening the </a:t>
            </a:r>
            <a:r>
              <a:rPr lang="en-US" sz="2000" dirty="0"/>
              <a:t>back </a:t>
            </a:r>
            <a:r>
              <a:rPr lang="en-US" sz="2000" dirty="0" smtClean="0"/>
              <a:t>by placing a towel under the sacrum </a:t>
            </a:r>
          </a:p>
          <a:p>
            <a:r>
              <a:rPr lang="en-US" sz="2000" dirty="0" smtClean="0"/>
              <a:t>Squeeze </a:t>
            </a:r>
            <a:r>
              <a:rPr lang="en-US" sz="2000" dirty="0"/>
              <a:t>ball between </a:t>
            </a:r>
            <a:r>
              <a:rPr lang="en-US" sz="2000" dirty="0" smtClean="0"/>
              <a:t>thighs.</a:t>
            </a:r>
            <a:endParaRPr lang="en-US" sz="2000" dirty="0"/>
          </a:p>
          <a:p>
            <a:r>
              <a:rPr lang="en-US" sz="2000" dirty="0"/>
              <a:t>Repeat exercise with knees extended 45 degrees and </a:t>
            </a:r>
            <a:r>
              <a:rPr lang="en-US" sz="2000" dirty="0" smtClean="0"/>
              <a:t>near fully </a:t>
            </a:r>
            <a:r>
              <a:rPr lang="en-US" sz="2000" dirty="0"/>
              <a:t>extended.</a:t>
            </a:r>
          </a:p>
        </p:txBody>
      </p:sp>
      <p:pic>
        <p:nvPicPr>
          <p:cNvPr id="27650" name="Picture 2" descr="http://www.hep2go.com/ex_images/044001-045000/800/image_0447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149" y="265211"/>
            <a:ext cx="7620000" cy="2981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835529" y="1171099"/>
            <a:ext cx="2502993" cy="584775"/>
          </a:xfrm>
          <a:prstGeom prst="rect">
            <a:avLst/>
          </a:prstGeom>
        </p:spPr>
        <p:txBody>
          <a:bodyPr wrap="none">
            <a:spAutoFit/>
          </a:bodyPr>
          <a:lstStyle/>
          <a:p>
            <a:r>
              <a:rPr lang="en-US" sz="3200" dirty="0"/>
              <a:t>Strengthening</a:t>
            </a:r>
          </a:p>
        </p:txBody>
      </p:sp>
    </p:spTree>
    <p:extLst>
      <p:ext uri="{BB962C8B-B14F-4D97-AF65-F5344CB8AC3E}">
        <p14:creationId xmlns:p14="http://schemas.microsoft.com/office/powerpoint/2010/main" val="51703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208293"/>
            <a:ext cx="6400800" cy="5005391"/>
          </a:xfrm>
        </p:spPr>
        <p:txBody>
          <a:bodyPr>
            <a:normAutofit fontScale="92500" lnSpcReduction="20000"/>
          </a:bodyPr>
          <a:lstStyle/>
          <a:p>
            <a:pPr marL="109728" indent="0">
              <a:buNone/>
            </a:pPr>
            <a:r>
              <a:rPr lang="en-US" sz="2400" dirty="0"/>
              <a:t>SUPINE HIP </a:t>
            </a:r>
            <a:r>
              <a:rPr lang="en-US" sz="2400" dirty="0" smtClean="0"/>
              <a:t>ABDUCTION</a:t>
            </a:r>
          </a:p>
          <a:p>
            <a:pPr marL="0" indent="0">
              <a:buNone/>
            </a:pPr>
            <a:endParaRPr lang="en-US" dirty="0" smtClean="0"/>
          </a:p>
          <a:p>
            <a:pPr marL="0" indent="0">
              <a:buNone/>
            </a:pPr>
            <a:r>
              <a:rPr lang="en-US" sz="2000" dirty="0" smtClean="0"/>
              <a:t>Isometric </a:t>
            </a:r>
          </a:p>
          <a:p>
            <a:r>
              <a:rPr lang="en-US" sz="2000" dirty="0" smtClean="0"/>
              <a:t>Position is most important! </a:t>
            </a:r>
            <a:endParaRPr lang="en-US" sz="2000" dirty="0" smtClean="0"/>
          </a:p>
          <a:p>
            <a:r>
              <a:rPr lang="en-US" sz="2000" dirty="0" smtClean="0"/>
              <a:t>Knees fully bent. Towel under the sacrum.</a:t>
            </a:r>
            <a:endParaRPr lang="en-US" sz="2000" dirty="0"/>
          </a:p>
          <a:p>
            <a:r>
              <a:rPr lang="en-US" sz="2000" dirty="0"/>
              <a:t>Wrap a belt or tie a sheet around your </a:t>
            </a:r>
            <a:r>
              <a:rPr lang="en-US" sz="2000" dirty="0" smtClean="0"/>
              <a:t>thighs. </a:t>
            </a:r>
          </a:p>
          <a:p>
            <a:r>
              <a:rPr lang="en-US" sz="2000" dirty="0" smtClean="0"/>
              <a:t>Use a towel roll under the foot to increases DF</a:t>
            </a:r>
          </a:p>
          <a:p>
            <a:r>
              <a:rPr lang="en-US" sz="2000" dirty="0" smtClean="0"/>
              <a:t>While </a:t>
            </a:r>
            <a:r>
              <a:rPr lang="en-US" sz="2000" dirty="0"/>
              <a:t>lying on your back attempt to pull apart your </a:t>
            </a:r>
            <a:r>
              <a:rPr lang="en-US" sz="2000" dirty="0" smtClean="0"/>
              <a:t>legs </a:t>
            </a:r>
            <a:r>
              <a:rPr lang="en-US" sz="2000" dirty="0"/>
              <a:t>and hold. </a:t>
            </a:r>
            <a:endParaRPr lang="en-US" sz="2000" dirty="0" smtClean="0"/>
          </a:p>
          <a:p>
            <a:pPr marL="109728" indent="0">
              <a:buNone/>
            </a:pPr>
            <a:endParaRPr lang="en-US" sz="2000" dirty="0" smtClean="0"/>
          </a:p>
          <a:p>
            <a:pPr marL="0" indent="0">
              <a:buNone/>
            </a:pPr>
            <a:r>
              <a:rPr lang="en-US" sz="2000" dirty="0" smtClean="0"/>
              <a:t>Isokinetic Resisted – </a:t>
            </a:r>
          </a:p>
          <a:p>
            <a:r>
              <a:rPr lang="en-US" sz="2000" dirty="0" smtClean="0"/>
              <a:t>Lie </a:t>
            </a:r>
            <a:r>
              <a:rPr lang="en-US" sz="2000" dirty="0"/>
              <a:t>down on your back with your knees bent. Place an elastic band around your </a:t>
            </a:r>
            <a:r>
              <a:rPr lang="en-US" sz="2000" dirty="0" smtClean="0"/>
              <a:t>thighs </a:t>
            </a:r>
            <a:r>
              <a:rPr lang="en-US" sz="2000" dirty="0"/>
              <a:t>and then </a:t>
            </a:r>
            <a:r>
              <a:rPr lang="en-US" sz="2000" dirty="0" smtClean="0"/>
              <a:t>press </a:t>
            </a:r>
            <a:r>
              <a:rPr lang="en-US" sz="2000" dirty="0"/>
              <a:t>your </a:t>
            </a:r>
            <a:r>
              <a:rPr lang="en-US" sz="2000" dirty="0" smtClean="0"/>
              <a:t>legs </a:t>
            </a:r>
            <a:r>
              <a:rPr lang="en-US" sz="2000" dirty="0"/>
              <a:t>apart</a:t>
            </a:r>
            <a:r>
              <a:rPr lang="en-US" sz="2000" dirty="0" smtClean="0"/>
              <a:t>. </a:t>
            </a:r>
            <a:r>
              <a:rPr lang="en-US" sz="2000" dirty="0" smtClean="0"/>
              <a:t>Control the eccentric motion.</a:t>
            </a:r>
            <a:endParaRPr lang="en-US" sz="2000" dirty="0"/>
          </a:p>
        </p:txBody>
      </p:sp>
      <p:sp>
        <p:nvSpPr>
          <p:cNvPr id="5" name="Rectangle 4"/>
          <p:cNvSpPr/>
          <p:nvPr/>
        </p:nvSpPr>
        <p:spPr>
          <a:xfrm>
            <a:off x="1103514" y="180612"/>
            <a:ext cx="2502993" cy="584775"/>
          </a:xfrm>
          <a:prstGeom prst="rect">
            <a:avLst/>
          </a:prstGeom>
        </p:spPr>
        <p:txBody>
          <a:bodyPr wrap="none">
            <a:spAutoFit/>
          </a:bodyPr>
          <a:lstStyle/>
          <a:p>
            <a:r>
              <a:rPr lang="en-US" sz="3200" dirty="0"/>
              <a:t>Strengthening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69" y="805638"/>
            <a:ext cx="4093737" cy="3070303"/>
          </a:xfrm>
          <a:prstGeom prst="rect">
            <a:avLst/>
          </a:prstGeom>
        </p:spPr>
      </p:pic>
      <p:sp>
        <p:nvSpPr>
          <p:cNvPr id="4" name="Rectangle 3"/>
          <p:cNvSpPr/>
          <p:nvPr/>
        </p:nvSpPr>
        <p:spPr>
          <a:xfrm>
            <a:off x="5181600" y="5720202"/>
            <a:ext cx="6400800" cy="707886"/>
          </a:xfrm>
          <a:prstGeom prst="rect">
            <a:avLst/>
          </a:prstGeom>
        </p:spPr>
        <p:txBody>
          <a:bodyPr wrap="square">
            <a:spAutoFit/>
          </a:bodyPr>
          <a:lstStyle/>
          <a:p>
            <a:r>
              <a:rPr lang="en-US" sz="2000" dirty="0" smtClean="0">
                <a:solidFill>
                  <a:schemeClr val="bg2">
                    <a:lumMod val="10000"/>
                  </a:schemeClr>
                </a:solidFill>
              </a:rPr>
              <a:t>Gluts (med/min), </a:t>
            </a:r>
            <a:r>
              <a:rPr lang="en-US" sz="2000" dirty="0" smtClean="0">
                <a:solidFill>
                  <a:schemeClr val="bg2">
                    <a:lumMod val="10000"/>
                  </a:schemeClr>
                </a:solidFill>
              </a:rPr>
              <a:t>tensor</a:t>
            </a:r>
            <a:r>
              <a:rPr lang="en-US" sz="2000" dirty="0">
                <a:solidFill>
                  <a:schemeClr val="bg2">
                    <a:lumMod val="10000"/>
                  </a:schemeClr>
                </a:solidFill>
              </a:rPr>
              <a:t> fascia </a:t>
            </a:r>
            <a:r>
              <a:rPr lang="en-US" sz="2000" dirty="0" err="1" smtClean="0">
                <a:solidFill>
                  <a:schemeClr val="bg2">
                    <a:lumMod val="10000"/>
                  </a:schemeClr>
                </a:solidFill>
              </a:rPr>
              <a:t>latae</a:t>
            </a:r>
            <a:r>
              <a:rPr lang="en-US" sz="2000" dirty="0" smtClean="0">
                <a:solidFill>
                  <a:schemeClr val="bg2">
                    <a:lumMod val="10000"/>
                  </a:schemeClr>
                </a:solidFill>
              </a:rPr>
              <a:t> </a:t>
            </a:r>
            <a:r>
              <a:rPr lang="en-US" sz="2000" dirty="0">
                <a:solidFill>
                  <a:schemeClr val="bg2">
                    <a:lumMod val="10000"/>
                  </a:schemeClr>
                </a:solidFill>
              </a:rPr>
              <a:t>(TFL</a:t>
            </a:r>
            <a:r>
              <a:rPr lang="en-US" sz="2000" dirty="0" smtClean="0">
                <a:solidFill>
                  <a:schemeClr val="bg2">
                    <a:lumMod val="10000"/>
                  </a:schemeClr>
                </a:solidFill>
              </a:rPr>
              <a:t>), </a:t>
            </a:r>
            <a:r>
              <a:rPr lang="en-US" sz="2000" dirty="0">
                <a:solidFill>
                  <a:schemeClr val="bg2">
                    <a:lumMod val="10000"/>
                  </a:schemeClr>
                </a:solidFill>
              </a:rPr>
              <a:t>obturator </a:t>
            </a:r>
            <a:r>
              <a:rPr lang="en-US" sz="2000" dirty="0" smtClean="0">
                <a:solidFill>
                  <a:schemeClr val="bg2">
                    <a:lumMod val="10000"/>
                  </a:schemeClr>
                </a:solidFill>
              </a:rPr>
              <a:t>internus, the </a:t>
            </a:r>
            <a:r>
              <a:rPr lang="en-US" sz="2000" dirty="0" err="1" smtClean="0">
                <a:solidFill>
                  <a:schemeClr val="bg2">
                    <a:lumMod val="10000"/>
                  </a:schemeClr>
                </a:solidFill>
              </a:rPr>
              <a:t>levator</a:t>
            </a:r>
            <a:r>
              <a:rPr lang="en-US" sz="2000" dirty="0" smtClean="0">
                <a:solidFill>
                  <a:schemeClr val="bg2">
                    <a:lumMod val="10000"/>
                  </a:schemeClr>
                </a:solidFill>
              </a:rPr>
              <a:t> </a:t>
            </a:r>
            <a:r>
              <a:rPr lang="en-US" sz="2000" dirty="0" err="1">
                <a:solidFill>
                  <a:schemeClr val="bg2">
                    <a:lumMod val="10000"/>
                  </a:schemeClr>
                </a:solidFill>
              </a:rPr>
              <a:t>ani</a:t>
            </a:r>
            <a:r>
              <a:rPr lang="en-US" sz="2000" dirty="0">
                <a:solidFill>
                  <a:schemeClr val="bg2">
                    <a:lumMod val="10000"/>
                  </a:schemeClr>
                </a:solidFill>
              </a:rPr>
              <a:t> </a:t>
            </a:r>
            <a:r>
              <a:rPr lang="en-US" sz="2000" dirty="0" smtClean="0">
                <a:solidFill>
                  <a:schemeClr val="bg2">
                    <a:lumMod val="10000"/>
                  </a:schemeClr>
                </a:solidFill>
              </a:rPr>
              <a:t>/ </a:t>
            </a:r>
            <a:r>
              <a:rPr lang="en-US" sz="2000" dirty="0" err="1" smtClean="0">
                <a:solidFill>
                  <a:schemeClr val="bg2">
                    <a:lumMod val="10000"/>
                  </a:schemeClr>
                </a:solidFill>
              </a:rPr>
              <a:t>coccygeus</a:t>
            </a:r>
            <a:endParaRPr lang="en-US" sz="2000" dirty="0">
              <a:solidFill>
                <a:schemeClr val="bg2">
                  <a:lumMod val="10000"/>
                </a:schemeClr>
              </a:solidFill>
            </a:endParaRPr>
          </a:p>
        </p:txBody>
      </p:sp>
      <p:pic>
        <p:nvPicPr>
          <p:cNvPr id="8" name="Picture 2" descr="Image result for supine hip abduction with resistance b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77" y="3875941"/>
            <a:ext cx="4427719" cy="249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0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p:sp>
      <p:sp>
        <p:nvSpPr>
          <p:cNvPr id="2" name="Title 1"/>
          <p:cNvSpPr>
            <a:spLocks noGrp="1"/>
          </p:cNvSpPr>
          <p:nvPr>
            <p:ph type="ctrTitle"/>
          </p:nvPr>
        </p:nvSpPr>
        <p:spPr>
          <a:xfrm>
            <a:off x="6125569" y="320842"/>
            <a:ext cx="4379976" cy="949983"/>
          </a:xfrm>
        </p:spPr>
        <p:txBody>
          <a:bodyPr/>
          <a:lstStyle/>
          <a:p>
            <a:r>
              <a:rPr lang="en-US" sz="3600" b="1" dirty="0" smtClean="0">
                <a:solidFill>
                  <a:schemeClr val="accent4">
                    <a:lumMod val="50000"/>
                  </a:schemeClr>
                </a:solidFill>
              </a:rPr>
              <a:t>Urinary Incontinence</a:t>
            </a:r>
            <a:endParaRPr lang="en-US" sz="3600" b="1" dirty="0">
              <a:solidFill>
                <a:schemeClr val="accent4">
                  <a:lumMod val="50000"/>
                </a:schemeClr>
              </a:solidFill>
            </a:endParaRPr>
          </a:p>
        </p:txBody>
      </p:sp>
      <p:sp>
        <p:nvSpPr>
          <p:cNvPr id="3" name="Content Placeholder 2"/>
          <p:cNvSpPr>
            <a:spLocks noGrp="1"/>
          </p:cNvSpPr>
          <p:nvPr>
            <p:ph type="subTitle" idx="1"/>
          </p:nvPr>
        </p:nvSpPr>
        <p:spPr>
          <a:xfrm>
            <a:off x="5855995" y="1487239"/>
            <a:ext cx="5838700" cy="5370761"/>
          </a:xfrm>
        </p:spPr>
        <p:txBody>
          <a:bodyPr>
            <a:normAutofit/>
          </a:bodyPr>
          <a:lstStyle/>
          <a:p>
            <a:r>
              <a:rPr lang="en-US" sz="2400" dirty="0" smtClean="0"/>
              <a:t>Types</a:t>
            </a:r>
          </a:p>
          <a:p>
            <a:pPr lvl="1"/>
            <a:r>
              <a:rPr lang="en-US" sz="2000" dirty="0" smtClean="0">
                <a:solidFill>
                  <a:srgbClr val="FF0000"/>
                </a:solidFill>
              </a:rPr>
              <a:t>Urge</a:t>
            </a:r>
            <a:r>
              <a:rPr lang="en-US" sz="2000" dirty="0" smtClean="0"/>
              <a:t> - </a:t>
            </a:r>
            <a:r>
              <a:rPr lang="en-US" sz="2000" dirty="0"/>
              <a:t>suddenly feeling the need or urge to </a:t>
            </a:r>
            <a:r>
              <a:rPr lang="en-US" sz="2000" dirty="0" smtClean="0"/>
              <a:t>urinate for no apparent reason</a:t>
            </a:r>
          </a:p>
          <a:p>
            <a:pPr lvl="1"/>
            <a:r>
              <a:rPr lang="en-US" sz="2000" dirty="0" smtClean="0">
                <a:solidFill>
                  <a:srgbClr val="FF0000"/>
                </a:solidFill>
              </a:rPr>
              <a:t>Stress</a:t>
            </a:r>
            <a:r>
              <a:rPr lang="en-US" sz="2000" dirty="0" smtClean="0"/>
              <a:t> - </a:t>
            </a:r>
            <a:r>
              <a:rPr lang="en-US" sz="2000" dirty="0"/>
              <a:t> insufficient strength of the pelvic floor muscles to prevent the </a:t>
            </a:r>
            <a:r>
              <a:rPr lang="en-US" sz="2000" dirty="0" smtClean="0"/>
              <a:t>loss </a:t>
            </a:r>
            <a:r>
              <a:rPr lang="en-US" sz="2000" dirty="0"/>
              <a:t>of urine, especially during activities </a:t>
            </a:r>
            <a:endParaRPr lang="en-US" sz="2000" dirty="0" smtClean="0"/>
          </a:p>
          <a:p>
            <a:pPr lvl="1"/>
            <a:r>
              <a:rPr lang="en-US" sz="2000" dirty="0" smtClean="0">
                <a:solidFill>
                  <a:srgbClr val="FF0000"/>
                </a:solidFill>
              </a:rPr>
              <a:t>Mixed</a:t>
            </a:r>
            <a:r>
              <a:rPr lang="en-US" sz="2000" dirty="0" smtClean="0"/>
              <a:t> -  combination of stress and urge</a:t>
            </a:r>
          </a:p>
          <a:p>
            <a:pPr lvl="1"/>
            <a:r>
              <a:rPr lang="en-US" sz="2000" dirty="0" smtClean="0">
                <a:solidFill>
                  <a:srgbClr val="FF0000"/>
                </a:solidFill>
              </a:rPr>
              <a:t>Overflow</a:t>
            </a:r>
            <a:r>
              <a:rPr lang="en-US" sz="2000" dirty="0" smtClean="0"/>
              <a:t> - </a:t>
            </a:r>
            <a:r>
              <a:rPr lang="en-US" sz="2000" dirty="0"/>
              <a:t> </a:t>
            </a:r>
            <a:r>
              <a:rPr lang="en-US" sz="2000" dirty="0" smtClean="0"/>
              <a:t>constant </a:t>
            </a:r>
            <a:r>
              <a:rPr lang="en-US" sz="2000" dirty="0"/>
              <a:t>dribbling or continuing to </a:t>
            </a:r>
            <a:r>
              <a:rPr lang="en-US" sz="2000" dirty="0" smtClean="0"/>
              <a:t>slowly leak </a:t>
            </a:r>
            <a:r>
              <a:rPr lang="en-US" sz="2000" dirty="0"/>
              <a:t>for some time after </a:t>
            </a:r>
            <a:r>
              <a:rPr lang="en-US" sz="2000" dirty="0" smtClean="0"/>
              <a:t>normal urination.</a:t>
            </a:r>
          </a:p>
          <a:p>
            <a:pPr lvl="1"/>
            <a:r>
              <a:rPr lang="en-US" sz="2000" dirty="0" smtClean="0">
                <a:solidFill>
                  <a:srgbClr val="FF0000"/>
                </a:solidFill>
              </a:rPr>
              <a:t>Functional/Structural</a:t>
            </a:r>
            <a:r>
              <a:rPr lang="en-US" sz="2000" dirty="0" smtClean="0"/>
              <a:t> - </a:t>
            </a:r>
            <a:r>
              <a:rPr lang="en-US" sz="2000" dirty="0"/>
              <a:t>due to </a:t>
            </a:r>
            <a:r>
              <a:rPr lang="en-US" sz="2000" dirty="0" smtClean="0"/>
              <a:t>structural problems, medications or </a:t>
            </a:r>
            <a:r>
              <a:rPr lang="en-US" sz="2000" dirty="0"/>
              <a:t>health problems making it difficult to reach the </a:t>
            </a:r>
            <a:r>
              <a:rPr lang="en-US" sz="2000" dirty="0" smtClean="0"/>
              <a:t>bathroom in time</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687" cy="6858000"/>
          </a:xfrm>
          <a:prstGeom prst="rect">
            <a:avLst/>
          </a:prstGeom>
        </p:spPr>
      </p:pic>
    </p:spTree>
    <p:extLst>
      <p:ext uri="{BB962C8B-B14F-4D97-AF65-F5344CB8AC3E}">
        <p14:creationId xmlns:p14="http://schemas.microsoft.com/office/powerpoint/2010/main" val="252915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8895" y="530027"/>
            <a:ext cx="4897863" cy="5180961"/>
          </a:xfrm>
        </p:spPr>
        <p:txBody>
          <a:bodyPr>
            <a:noAutofit/>
          </a:bodyPr>
          <a:lstStyle/>
          <a:p>
            <a:pPr marL="109728" indent="0">
              <a:buNone/>
            </a:pPr>
            <a:r>
              <a:rPr lang="en-US" sz="2000" dirty="0"/>
              <a:t>SIDELYING </a:t>
            </a:r>
            <a:r>
              <a:rPr lang="en-US" sz="2000" dirty="0" smtClean="0"/>
              <a:t>CLAM SHELL</a:t>
            </a:r>
            <a:endParaRPr lang="en-US" sz="2000" dirty="0"/>
          </a:p>
          <a:p>
            <a:endParaRPr lang="en-US" sz="2000" dirty="0"/>
          </a:p>
          <a:p>
            <a:r>
              <a:rPr lang="en-US" sz="2000" dirty="0"/>
              <a:t>While lying on your side with your knees </a:t>
            </a:r>
            <a:r>
              <a:rPr lang="en-US" sz="2000" dirty="0" smtClean="0"/>
              <a:t>bent, press down with your hand and raise </a:t>
            </a:r>
            <a:r>
              <a:rPr lang="en-US" sz="2000" dirty="0"/>
              <a:t>up the top </a:t>
            </a:r>
            <a:r>
              <a:rPr lang="en-US" sz="2000" dirty="0" smtClean="0"/>
              <a:t>leg about 6 inches while </a:t>
            </a:r>
            <a:r>
              <a:rPr lang="en-US" sz="2000" dirty="0"/>
              <a:t>keeping contact of your feet together as shown. </a:t>
            </a:r>
            <a:endParaRPr lang="en-US" sz="2000" dirty="0" smtClean="0"/>
          </a:p>
          <a:p>
            <a:r>
              <a:rPr lang="en-US" sz="2000" dirty="0" smtClean="0"/>
              <a:t>Position is most important</a:t>
            </a:r>
            <a:r>
              <a:rPr lang="en-US" sz="2000" dirty="0" smtClean="0"/>
              <a:t>!!</a:t>
            </a:r>
          </a:p>
          <a:p>
            <a:r>
              <a:rPr lang="en-US" sz="2000" dirty="0" smtClean="0"/>
              <a:t>Line up the heels with the sacrum and “lock out” the upper back.</a:t>
            </a:r>
            <a:endParaRPr lang="en-US" sz="2000" dirty="0"/>
          </a:p>
          <a:p>
            <a:r>
              <a:rPr lang="en-US" sz="2000" dirty="0" smtClean="0"/>
              <a:t>Do </a:t>
            </a:r>
            <a:r>
              <a:rPr lang="en-US" sz="2000" dirty="0"/>
              <a:t>not let your pelvis roll back during the lifting movement. </a:t>
            </a:r>
            <a:endParaRPr lang="en-US" sz="2000" dirty="0" smtClean="0"/>
          </a:p>
          <a:p>
            <a:r>
              <a:rPr lang="en-US" sz="2000" dirty="0" smtClean="0"/>
              <a:t>Use towel </a:t>
            </a:r>
            <a:r>
              <a:rPr lang="en-US" sz="2000" dirty="0" err="1" smtClean="0"/>
              <a:t>rol</a:t>
            </a:r>
            <a:r>
              <a:rPr lang="en-US" sz="2000" dirty="0" smtClean="0"/>
              <a:t> under the ankle t help with this.</a:t>
            </a:r>
            <a:endParaRPr lang="en-US" sz="2000" dirty="0" smtClean="0"/>
          </a:p>
          <a:p>
            <a:r>
              <a:rPr lang="en-US" sz="2000" dirty="0" smtClean="0"/>
              <a:t>Add resistance with band</a:t>
            </a:r>
            <a:endParaRPr lang="en-US" sz="2000" dirty="0"/>
          </a:p>
        </p:txBody>
      </p:sp>
      <p:sp>
        <p:nvSpPr>
          <p:cNvPr id="4" name="Rectangle 3"/>
          <p:cNvSpPr/>
          <p:nvPr/>
        </p:nvSpPr>
        <p:spPr>
          <a:xfrm>
            <a:off x="2666993" y="268418"/>
            <a:ext cx="2235933" cy="523220"/>
          </a:xfrm>
          <a:prstGeom prst="rect">
            <a:avLst/>
          </a:prstGeom>
        </p:spPr>
        <p:txBody>
          <a:bodyPr wrap="none">
            <a:spAutoFit/>
          </a:bodyPr>
          <a:lstStyle/>
          <a:p>
            <a:r>
              <a:rPr lang="en-US" sz="2800" dirty="0"/>
              <a:t>Strengthening</a:t>
            </a:r>
          </a:p>
        </p:txBody>
      </p:sp>
      <p:pic>
        <p:nvPicPr>
          <p:cNvPr id="17414" name="Picture 6" descr="Image result for clam shells exercise"/>
          <p:cNvPicPr>
            <a:picLocks noChangeAspect="1" noChangeArrowheads="1"/>
          </p:cNvPicPr>
          <p:nvPr/>
        </p:nvPicPr>
        <p:blipFill rotWithShape="1">
          <a:blip r:embed="rId3">
            <a:extLst>
              <a:ext uri="{28A0092B-C50C-407E-A947-70E740481C1C}">
                <a14:useLocalDpi xmlns:a14="http://schemas.microsoft.com/office/drawing/2010/main" val="0"/>
              </a:ext>
            </a:extLst>
          </a:blip>
          <a:srcRect l="53643" t="48344" r="20456" b="16712"/>
          <a:stretch/>
        </p:blipFill>
        <p:spPr bwMode="auto">
          <a:xfrm>
            <a:off x="176464" y="3729439"/>
            <a:ext cx="3898231" cy="28309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6993" y="6219003"/>
            <a:ext cx="5489644" cy="369332"/>
          </a:xfrm>
          <a:prstGeom prst="rect">
            <a:avLst/>
          </a:prstGeom>
        </p:spPr>
        <p:txBody>
          <a:bodyPr wrap="none">
            <a:spAutoFit/>
          </a:bodyPr>
          <a:lstStyle/>
          <a:p>
            <a:r>
              <a:rPr lang="en-US" b="1" dirty="0">
                <a:solidFill>
                  <a:srgbClr val="222222"/>
                </a:solidFill>
                <a:latin typeface="Roboto"/>
              </a:rPr>
              <a:t>gluteus </a:t>
            </a:r>
            <a:r>
              <a:rPr lang="en-US" b="1" dirty="0" err="1">
                <a:solidFill>
                  <a:srgbClr val="222222"/>
                </a:solidFill>
                <a:latin typeface="Roboto"/>
              </a:rPr>
              <a:t>medius</a:t>
            </a:r>
            <a:r>
              <a:rPr lang="en-US" dirty="0">
                <a:solidFill>
                  <a:srgbClr val="222222"/>
                </a:solidFill>
                <a:latin typeface="Roboto"/>
              </a:rPr>
              <a:t>, </a:t>
            </a:r>
            <a:r>
              <a:rPr lang="en-US" b="1" dirty="0">
                <a:solidFill>
                  <a:srgbClr val="222222"/>
                </a:solidFill>
                <a:latin typeface="Roboto"/>
              </a:rPr>
              <a:t>gluteus maximus</a:t>
            </a:r>
            <a:r>
              <a:rPr lang="en-US" dirty="0">
                <a:solidFill>
                  <a:srgbClr val="222222"/>
                </a:solidFill>
                <a:latin typeface="Roboto"/>
              </a:rPr>
              <a:t>, </a:t>
            </a:r>
            <a:r>
              <a:rPr lang="en-US" dirty="0" smtClean="0">
                <a:solidFill>
                  <a:srgbClr val="222222"/>
                </a:solidFill>
                <a:latin typeface="Roboto"/>
              </a:rPr>
              <a:t>TFL, piriformis</a:t>
            </a:r>
            <a:endParaRPr lang="en-US" dirty="0"/>
          </a:p>
        </p:txBody>
      </p:sp>
      <p:pic>
        <p:nvPicPr>
          <p:cNvPr id="17412" name="Picture 4" descr="Image result for clam shells exercise"/>
          <p:cNvPicPr>
            <a:picLocks noChangeAspect="1" noChangeArrowheads="1"/>
          </p:cNvPicPr>
          <p:nvPr/>
        </p:nvPicPr>
        <p:blipFill rotWithShape="1">
          <a:blip r:embed="rId4">
            <a:extLst>
              <a:ext uri="{28A0092B-C50C-407E-A947-70E740481C1C}">
                <a14:useLocalDpi xmlns:a14="http://schemas.microsoft.com/office/drawing/2010/main" val="0"/>
              </a:ext>
            </a:extLst>
          </a:blip>
          <a:srcRect l="11305" t="32932" r="5712"/>
          <a:stretch/>
        </p:blipFill>
        <p:spPr bwMode="auto">
          <a:xfrm>
            <a:off x="0" y="1143792"/>
            <a:ext cx="5882431" cy="267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8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9138" y="396632"/>
            <a:ext cx="4942114" cy="4561115"/>
          </a:xfrm>
        </p:spPr>
        <p:txBody>
          <a:bodyPr>
            <a:noAutofit/>
          </a:bodyPr>
          <a:lstStyle/>
          <a:p>
            <a:pPr marL="109728" indent="0">
              <a:buNone/>
            </a:pPr>
            <a:r>
              <a:rPr lang="en-US" sz="2400" dirty="0"/>
              <a:t>Reverse Clam Shells</a:t>
            </a:r>
          </a:p>
          <a:p>
            <a:endParaRPr lang="en-US" sz="2400" dirty="0"/>
          </a:p>
          <a:p>
            <a:r>
              <a:rPr lang="en-US" sz="2400" dirty="0"/>
              <a:t>Lie on side </a:t>
            </a:r>
            <a:r>
              <a:rPr lang="en-US" sz="2400" dirty="0" smtClean="0"/>
              <a:t>as you did with forward clam shells</a:t>
            </a:r>
          </a:p>
          <a:p>
            <a:r>
              <a:rPr lang="en-US" sz="2400" dirty="0" smtClean="0"/>
              <a:t>Add resistance </a:t>
            </a:r>
            <a:r>
              <a:rPr lang="en-US" sz="2400" dirty="0" smtClean="0"/>
              <a:t>with </a:t>
            </a:r>
            <a:r>
              <a:rPr lang="en-US" sz="2400" dirty="0"/>
              <a:t>band around ankles</a:t>
            </a:r>
            <a:r>
              <a:rPr lang="en-US" sz="2400" dirty="0" smtClean="0"/>
              <a:t>.</a:t>
            </a:r>
          </a:p>
          <a:p>
            <a:r>
              <a:rPr lang="en-US" sz="2400" dirty="0" smtClean="0"/>
              <a:t> </a:t>
            </a:r>
            <a:r>
              <a:rPr lang="en-US" sz="2400" dirty="0"/>
              <a:t>Keep hips rolled forward and knees together </a:t>
            </a:r>
            <a:endParaRPr lang="en-US" sz="2400" dirty="0" smtClean="0"/>
          </a:p>
          <a:p>
            <a:r>
              <a:rPr lang="en-US" sz="2400" dirty="0" smtClean="0"/>
              <a:t>Pull </a:t>
            </a:r>
            <a:r>
              <a:rPr lang="en-US" sz="2400" dirty="0"/>
              <a:t>the ankles </a:t>
            </a:r>
            <a:r>
              <a:rPr lang="en-US" sz="2400" dirty="0" smtClean="0"/>
              <a:t>apart </a:t>
            </a:r>
            <a:r>
              <a:rPr lang="en-US" sz="2400" dirty="0" smtClean="0"/>
              <a:t>while squeezing </a:t>
            </a:r>
            <a:r>
              <a:rPr lang="en-US" sz="2400" dirty="0"/>
              <a:t>glutes. </a:t>
            </a:r>
            <a:endParaRPr lang="en-US" sz="2400" dirty="0" smtClean="0"/>
          </a:p>
          <a:p>
            <a:r>
              <a:rPr lang="en-US" sz="2400" dirty="0" smtClean="0"/>
              <a:t>Control the eccentric lowering </a:t>
            </a:r>
            <a:r>
              <a:rPr lang="en-US" sz="2400" dirty="0"/>
              <a:t>back down.</a:t>
            </a:r>
          </a:p>
        </p:txBody>
      </p:sp>
      <p:pic>
        <p:nvPicPr>
          <p:cNvPr id="38914" name="Picture 2" descr="http://www.hep2go.com/ex_images/029001-030000/219/image_029807.jpg"/>
          <p:cNvPicPr>
            <a:picLocks noChangeAspect="1" noChangeArrowheads="1"/>
          </p:cNvPicPr>
          <p:nvPr/>
        </p:nvPicPr>
        <p:blipFill rotWithShape="1">
          <a:blip r:embed="rId3">
            <a:extLst>
              <a:ext uri="{28A0092B-C50C-407E-A947-70E740481C1C}">
                <a14:useLocalDpi xmlns:a14="http://schemas.microsoft.com/office/drawing/2010/main" val="0"/>
              </a:ext>
            </a:extLst>
          </a:blip>
          <a:srcRect t="15576" r="22889" b="15030"/>
          <a:stretch/>
        </p:blipFill>
        <p:spPr bwMode="auto">
          <a:xfrm>
            <a:off x="657726" y="1411705"/>
            <a:ext cx="4427621" cy="298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574" y="396632"/>
            <a:ext cx="2502993" cy="584775"/>
          </a:xfrm>
          <a:prstGeom prst="rect">
            <a:avLst/>
          </a:prstGeom>
        </p:spPr>
        <p:txBody>
          <a:bodyPr wrap="none">
            <a:spAutoFit/>
          </a:bodyPr>
          <a:lstStyle/>
          <a:p>
            <a:r>
              <a:rPr lang="en-US" sz="3200" dirty="0"/>
              <a:t>Strengthening</a:t>
            </a:r>
          </a:p>
        </p:txBody>
      </p:sp>
      <p:sp>
        <p:nvSpPr>
          <p:cNvPr id="5" name="Rectangle 4"/>
          <p:cNvSpPr/>
          <p:nvPr/>
        </p:nvSpPr>
        <p:spPr>
          <a:xfrm>
            <a:off x="513346" y="5375558"/>
            <a:ext cx="5431637" cy="646331"/>
          </a:xfrm>
          <a:prstGeom prst="rect">
            <a:avLst/>
          </a:prstGeom>
        </p:spPr>
        <p:txBody>
          <a:bodyPr wrap="square">
            <a:spAutoFit/>
          </a:bodyPr>
          <a:lstStyle/>
          <a:p>
            <a:r>
              <a:rPr lang="en-US" dirty="0" smtClean="0">
                <a:solidFill>
                  <a:srgbClr val="222222"/>
                </a:solidFill>
                <a:latin typeface="Century Gothic" panose="020B0502020202020204" pitchFamily="34" charset="0"/>
              </a:rPr>
              <a:t>glut med/min, TFL, adductor</a:t>
            </a:r>
            <a:r>
              <a:rPr lang="en-US" dirty="0" smtClean="0">
                <a:solidFill>
                  <a:srgbClr val="222222"/>
                </a:solidFill>
                <a:latin typeface="Century Gothic" panose="020B0502020202020204" pitchFamily="34" charset="0"/>
              </a:rPr>
              <a:t>s (</a:t>
            </a:r>
            <a:r>
              <a:rPr lang="en-US" dirty="0" smtClean="0">
                <a:solidFill>
                  <a:srgbClr val="222222"/>
                </a:solidFill>
                <a:latin typeface="Century Gothic" panose="020B0502020202020204" pitchFamily="34" charset="0"/>
              </a:rPr>
              <a:t>brevis, longus </a:t>
            </a:r>
            <a:r>
              <a:rPr lang="en-US" dirty="0">
                <a:solidFill>
                  <a:srgbClr val="222222"/>
                </a:solidFill>
                <a:latin typeface="Century Gothic" panose="020B0502020202020204" pitchFamily="34" charset="0"/>
              </a:rPr>
              <a:t>and </a:t>
            </a:r>
            <a:r>
              <a:rPr lang="en-US" dirty="0" smtClean="0">
                <a:solidFill>
                  <a:srgbClr val="222222"/>
                </a:solidFill>
                <a:latin typeface="Century Gothic" panose="020B0502020202020204" pitchFamily="34" charset="0"/>
              </a:rPr>
              <a:t> </a:t>
            </a:r>
            <a:r>
              <a:rPr lang="en-US" dirty="0" err="1" smtClean="0">
                <a:solidFill>
                  <a:srgbClr val="222222"/>
                </a:solidFill>
                <a:latin typeface="Century Gothic" panose="020B0502020202020204" pitchFamily="34" charset="0"/>
              </a:rPr>
              <a:t>magnus</a:t>
            </a:r>
            <a:r>
              <a:rPr lang="en-US" dirty="0">
                <a:solidFill>
                  <a:srgbClr val="222222"/>
                </a:solidFill>
                <a:latin typeface="Century Gothic" panose="020B0502020202020204" pitchFamily="34" charset="0"/>
              </a:rPr>
              <a:t> </a:t>
            </a:r>
            <a:r>
              <a:rPr lang="en-US" dirty="0" smtClean="0">
                <a:solidFill>
                  <a:srgbClr val="222222"/>
                </a:solidFill>
                <a:latin typeface="Century Gothic" panose="020B0502020202020204" pitchFamily="34" charset="0"/>
              </a:rPr>
              <a:t>and some QL</a:t>
            </a:r>
            <a:endParaRPr lang="en-US" dirty="0">
              <a:latin typeface="Century Gothic" panose="020B0502020202020204" pitchFamily="34" charset="0"/>
            </a:endParaRPr>
          </a:p>
        </p:txBody>
      </p:sp>
    </p:spTree>
    <p:extLst>
      <p:ext uri="{BB962C8B-B14F-4D97-AF65-F5344CB8AC3E}">
        <p14:creationId xmlns:p14="http://schemas.microsoft.com/office/powerpoint/2010/main" val="414171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3" y="639778"/>
            <a:ext cx="7402286" cy="5065776"/>
          </a:xfrm>
        </p:spPr>
        <p:txBody>
          <a:bodyPr>
            <a:normAutofit lnSpcReduction="10000"/>
          </a:bodyPr>
          <a:lstStyle/>
          <a:p>
            <a:pPr marL="109728" indent="0">
              <a:buNone/>
            </a:pPr>
            <a:endParaRPr lang="en-US" sz="2400" dirty="0" smtClean="0"/>
          </a:p>
          <a:p>
            <a:pPr marL="109728" indent="0">
              <a:buNone/>
            </a:pPr>
            <a:r>
              <a:rPr lang="en-US" sz="2400" dirty="0" smtClean="0"/>
              <a:t>Isometric - </a:t>
            </a:r>
            <a:r>
              <a:rPr lang="en-US" sz="2200" dirty="0" smtClean="0"/>
              <a:t>IR  </a:t>
            </a:r>
            <a:endParaRPr lang="en-US" sz="2200" dirty="0"/>
          </a:p>
          <a:p>
            <a:r>
              <a:rPr lang="en-US" sz="2400" dirty="0" smtClean="0"/>
              <a:t>While </a:t>
            </a:r>
            <a:r>
              <a:rPr lang="en-US" sz="2400" dirty="0"/>
              <a:t>lying face down, </a:t>
            </a:r>
            <a:r>
              <a:rPr lang="en-US" sz="2400" dirty="0" smtClean="0"/>
              <a:t>knees </a:t>
            </a:r>
            <a:r>
              <a:rPr lang="en-US" sz="2400" dirty="0"/>
              <a:t>apart and press your heels together</a:t>
            </a:r>
            <a:r>
              <a:rPr lang="en-US" sz="2400" dirty="0" smtClean="0"/>
              <a:t>.</a:t>
            </a:r>
          </a:p>
          <a:p>
            <a:r>
              <a:rPr lang="en-US" sz="2400" dirty="0" smtClean="0"/>
              <a:t>Use towel roll under </a:t>
            </a:r>
            <a:r>
              <a:rPr lang="en-US" sz="2400" dirty="0" err="1" smtClean="0"/>
              <a:t>bilat</a:t>
            </a:r>
            <a:r>
              <a:rPr lang="en-US" sz="2400" dirty="0" smtClean="0"/>
              <a:t>. ASIS to stabilize pelvis</a:t>
            </a:r>
            <a:endParaRPr lang="en-US" sz="2400" dirty="0" smtClean="0"/>
          </a:p>
          <a:p>
            <a:pPr marL="109728" indent="0">
              <a:buNone/>
            </a:pPr>
            <a:endParaRPr lang="en-US" sz="2400" dirty="0" smtClean="0"/>
          </a:p>
          <a:p>
            <a:pPr marL="109728" indent="0">
              <a:buNone/>
            </a:pPr>
            <a:r>
              <a:rPr lang="en-US" sz="2400" dirty="0" smtClean="0"/>
              <a:t>ER Resisted – with band</a:t>
            </a:r>
            <a:endParaRPr lang="en-US" sz="2400" dirty="0" smtClean="0"/>
          </a:p>
          <a:p>
            <a:r>
              <a:rPr lang="en-US" sz="2400" dirty="0"/>
              <a:t>Lying prone on the floor, keep the abdominals tight to avoid movement of the low </a:t>
            </a:r>
            <a:r>
              <a:rPr lang="en-US" sz="2400" dirty="0" smtClean="0"/>
              <a:t>back</a:t>
            </a:r>
            <a:r>
              <a:rPr lang="en-US" sz="2400" dirty="0"/>
              <a:t> </a:t>
            </a:r>
            <a:r>
              <a:rPr lang="en-US" sz="2400" dirty="0" smtClean="0"/>
              <a:t>(can pillow under abdomen for </a:t>
            </a:r>
            <a:r>
              <a:rPr lang="en-US" sz="2400" dirty="0" smtClean="0"/>
              <a:t>support)  Move the </a:t>
            </a:r>
            <a:r>
              <a:rPr lang="en-US" sz="2400" dirty="0"/>
              <a:t>heels apart stretching the </a:t>
            </a:r>
            <a:r>
              <a:rPr lang="en-US" sz="2400" dirty="0" smtClean="0"/>
              <a:t>band, keep knees hip width apart.  </a:t>
            </a:r>
            <a:endParaRPr lang="en-US" sz="2400" dirty="0"/>
          </a:p>
        </p:txBody>
      </p:sp>
      <p:pic>
        <p:nvPicPr>
          <p:cNvPr id="39938" name="Picture 2" descr="http://www.hep2go.com/ex_images/000001-001000/219/image_000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2" y="304800"/>
            <a:ext cx="3414939" cy="341494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http://www.hep2go.com/ex_images/009001-010000/219/image_009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88" y="3893912"/>
            <a:ext cx="3288886" cy="24629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67738" y="288759"/>
            <a:ext cx="2502993" cy="584775"/>
          </a:xfrm>
          <a:prstGeom prst="rect">
            <a:avLst/>
          </a:prstGeom>
        </p:spPr>
        <p:txBody>
          <a:bodyPr wrap="none">
            <a:spAutoFit/>
          </a:bodyPr>
          <a:lstStyle/>
          <a:p>
            <a:r>
              <a:rPr lang="en-US" sz="3200" dirty="0"/>
              <a:t>Strengthening</a:t>
            </a:r>
          </a:p>
        </p:txBody>
      </p:sp>
      <p:sp>
        <p:nvSpPr>
          <p:cNvPr id="2" name="Rectangle 1"/>
          <p:cNvSpPr/>
          <p:nvPr/>
        </p:nvSpPr>
        <p:spPr>
          <a:xfrm>
            <a:off x="4308358" y="6088658"/>
            <a:ext cx="5626717" cy="369332"/>
          </a:xfrm>
          <a:prstGeom prst="rect">
            <a:avLst/>
          </a:prstGeom>
        </p:spPr>
        <p:txBody>
          <a:bodyPr wrap="square">
            <a:spAutoFit/>
          </a:bodyPr>
          <a:lstStyle/>
          <a:p>
            <a:r>
              <a:rPr lang="en-US" dirty="0" smtClean="0">
                <a:solidFill>
                  <a:srgbClr val="222222"/>
                </a:solidFill>
                <a:latin typeface="Century Gothic" panose="020B0502020202020204" pitchFamily="34" charset="0"/>
              </a:rPr>
              <a:t>gluts, TFL, adductors, piriformis, obturator internus</a:t>
            </a:r>
            <a:r>
              <a:rPr lang="en-US" dirty="0">
                <a:solidFill>
                  <a:srgbClr val="222222"/>
                </a:solidFill>
                <a:latin typeface="Century Gothic" panose="020B0502020202020204" pitchFamily="34" charset="0"/>
              </a:rPr>
              <a:t> </a:t>
            </a:r>
            <a:endParaRPr lang="en-US" dirty="0">
              <a:latin typeface="Century Gothic" panose="020B0502020202020204" pitchFamily="34" charset="0"/>
            </a:endParaRPr>
          </a:p>
        </p:txBody>
      </p:sp>
    </p:spTree>
    <p:extLst>
      <p:ext uri="{BB962C8B-B14F-4D97-AF65-F5344CB8AC3E}">
        <p14:creationId xmlns:p14="http://schemas.microsoft.com/office/powerpoint/2010/main" val="29154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9040" y="477537"/>
            <a:ext cx="4920343" cy="4325112"/>
          </a:xfrm>
        </p:spPr>
        <p:txBody>
          <a:bodyPr>
            <a:noAutofit/>
          </a:bodyPr>
          <a:lstStyle/>
          <a:p>
            <a:pPr marL="109728" indent="0">
              <a:buNone/>
            </a:pPr>
            <a:r>
              <a:rPr lang="en-US" sz="2000" dirty="0" smtClean="0"/>
              <a:t>Hip </a:t>
            </a:r>
            <a:r>
              <a:rPr lang="en-US" sz="2000" dirty="0" smtClean="0"/>
              <a:t>IR/ADD – modified to seated</a:t>
            </a:r>
            <a:endParaRPr lang="en-US" sz="2000" dirty="0" smtClean="0"/>
          </a:p>
          <a:p>
            <a:pPr marL="109728" indent="0">
              <a:buNone/>
            </a:pPr>
            <a:endParaRPr lang="en-US" sz="2000" dirty="0" smtClean="0"/>
          </a:p>
          <a:p>
            <a:r>
              <a:rPr lang="en-US" sz="2000" dirty="0" smtClean="0"/>
              <a:t>Sit with bent </a:t>
            </a:r>
            <a:r>
              <a:rPr lang="en-US" sz="2000" dirty="0"/>
              <a:t>knee. Place band around one leg just above the knee.</a:t>
            </a:r>
          </a:p>
          <a:p>
            <a:endParaRPr lang="en-US" sz="2000" dirty="0"/>
          </a:p>
          <a:p>
            <a:r>
              <a:rPr lang="en-US" sz="2000" dirty="0" smtClean="0"/>
              <a:t>Move </a:t>
            </a:r>
            <a:r>
              <a:rPr lang="en-US" sz="2000" dirty="0"/>
              <a:t>leg in against the </a:t>
            </a:r>
            <a:r>
              <a:rPr lang="en-US" sz="2000" dirty="0" smtClean="0"/>
              <a:t>band resistance.</a:t>
            </a:r>
            <a:endParaRPr lang="en-US" sz="2000" dirty="0"/>
          </a:p>
          <a:p>
            <a:endParaRPr lang="en-US" sz="2000" dirty="0"/>
          </a:p>
          <a:p>
            <a:r>
              <a:rPr lang="en-US" sz="2000" dirty="0"/>
              <a:t>Exercise can be done keeping the foot in place on the ground or moving foot with knee</a:t>
            </a:r>
            <a:r>
              <a:rPr lang="en-US" sz="2000" dirty="0" smtClean="0"/>
              <a:t>.</a:t>
            </a:r>
          </a:p>
          <a:p>
            <a:endParaRPr lang="en-US" sz="2000" dirty="0"/>
          </a:p>
          <a:p>
            <a:r>
              <a:rPr lang="en-US" sz="2000" dirty="0" smtClean="0"/>
              <a:t>Put the band the opposite way for ER/ABD</a:t>
            </a:r>
            <a:endParaRPr lang="en-US" sz="2000" dirty="0"/>
          </a:p>
        </p:txBody>
      </p:sp>
      <p:pic>
        <p:nvPicPr>
          <p:cNvPr id="36866" name="Picture 2" descr="http://www.hep2go.com/ex_images/006001-007000/219/image_0068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2" y="1453323"/>
            <a:ext cx="6120698" cy="45555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33852" y="477537"/>
            <a:ext cx="2502993" cy="584775"/>
          </a:xfrm>
          <a:prstGeom prst="rect">
            <a:avLst/>
          </a:prstGeom>
        </p:spPr>
        <p:txBody>
          <a:bodyPr wrap="none">
            <a:spAutoFit/>
          </a:bodyPr>
          <a:lstStyle/>
          <a:p>
            <a:r>
              <a:rPr lang="en-US" sz="3200" dirty="0"/>
              <a:t>Strengthening</a:t>
            </a:r>
          </a:p>
        </p:txBody>
      </p:sp>
    </p:spTree>
    <p:extLst>
      <p:ext uri="{BB962C8B-B14F-4D97-AF65-F5344CB8AC3E}">
        <p14:creationId xmlns:p14="http://schemas.microsoft.com/office/powerpoint/2010/main" val="890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936171"/>
            <a:ext cx="6096000" cy="5638363"/>
          </a:xfrm>
        </p:spPr>
        <p:txBody>
          <a:bodyPr>
            <a:noAutofit/>
          </a:bodyPr>
          <a:lstStyle/>
          <a:p>
            <a:pPr marL="109728" indent="0">
              <a:buNone/>
            </a:pPr>
            <a:r>
              <a:rPr lang="en-US" sz="2000" dirty="0" smtClean="0"/>
              <a:t>Abdominal series - advanced</a:t>
            </a:r>
            <a:endParaRPr lang="en-US" sz="2000" dirty="0" smtClean="0"/>
          </a:p>
          <a:p>
            <a:r>
              <a:rPr lang="en-US" sz="2000" dirty="0" smtClean="0"/>
              <a:t>Lay </a:t>
            </a:r>
            <a:r>
              <a:rPr lang="en-US" sz="2000" dirty="0"/>
              <a:t>on your back with your </a:t>
            </a:r>
            <a:r>
              <a:rPr lang="en-US" sz="2000" dirty="0" smtClean="0"/>
              <a:t>arms and </a:t>
            </a:r>
            <a:r>
              <a:rPr lang="en-US" sz="2000" dirty="0"/>
              <a:t>legs </a:t>
            </a:r>
            <a:r>
              <a:rPr lang="en-US" sz="2000" dirty="0" smtClean="0"/>
              <a:t>at </a:t>
            </a:r>
            <a:r>
              <a:rPr lang="en-US" sz="2000" dirty="0" smtClean="0"/>
              <a:t>90 degrees with </a:t>
            </a:r>
            <a:r>
              <a:rPr lang="en-US" sz="2000" dirty="0"/>
              <a:t>exercise ball between the calves</a:t>
            </a:r>
            <a:r>
              <a:rPr lang="en-US" sz="2000" dirty="0" smtClean="0"/>
              <a:t>.</a:t>
            </a:r>
          </a:p>
          <a:p>
            <a:r>
              <a:rPr lang="en-US" sz="2000" dirty="0" smtClean="0"/>
              <a:t>Lift </a:t>
            </a:r>
            <a:r>
              <a:rPr lang="en-US" sz="2000" dirty="0"/>
              <a:t>up to take the ball from the leg. Lay back slowly lowering the ball backwards over the head. </a:t>
            </a:r>
            <a:endParaRPr lang="en-US" sz="2000" dirty="0" smtClean="0"/>
          </a:p>
          <a:p>
            <a:r>
              <a:rPr lang="en-US" sz="2000" dirty="0" smtClean="0"/>
              <a:t>Lift </a:t>
            </a:r>
            <a:r>
              <a:rPr lang="en-US" sz="2000" dirty="0"/>
              <a:t>back up and return the ball to the starting position. </a:t>
            </a:r>
            <a:endParaRPr lang="en-US" sz="2000" dirty="0" smtClean="0"/>
          </a:p>
          <a:p>
            <a:endParaRPr lang="en-US" sz="2000" dirty="0"/>
          </a:p>
          <a:p>
            <a:r>
              <a:rPr lang="en-US" sz="2000" dirty="0" smtClean="0"/>
              <a:t>To </a:t>
            </a:r>
            <a:r>
              <a:rPr lang="en-US" sz="2000" dirty="0" smtClean="0"/>
              <a:t>b</a:t>
            </a:r>
            <a:r>
              <a:rPr lang="en-US" sz="2000" dirty="0" smtClean="0"/>
              <a:t>egin with a lower level </a:t>
            </a:r>
          </a:p>
          <a:p>
            <a:r>
              <a:rPr lang="en-US" sz="2000" dirty="0" smtClean="0"/>
              <a:t>P</a:t>
            </a:r>
            <a:r>
              <a:rPr lang="en-US" sz="2000" dirty="0" smtClean="0"/>
              <a:t>lace ball between the knees, then between the ankles, then using just the arms and progress to arms and legs from the knees, the ankles and then to straightening the legs as shown.</a:t>
            </a:r>
            <a:endParaRPr lang="en-US" sz="2000" dirty="0" smtClean="0"/>
          </a:p>
        </p:txBody>
      </p:sp>
      <p:pic>
        <p:nvPicPr>
          <p:cNvPr id="43010" name="Picture 2" descr="http://www.hep2go.com/ex_images/038001-039000/219/image_038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7" y="721404"/>
            <a:ext cx="4543524" cy="58531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53481" y="136629"/>
            <a:ext cx="2502993" cy="584775"/>
          </a:xfrm>
          <a:prstGeom prst="rect">
            <a:avLst/>
          </a:prstGeom>
        </p:spPr>
        <p:txBody>
          <a:bodyPr wrap="none">
            <a:spAutoFit/>
          </a:bodyPr>
          <a:lstStyle/>
          <a:p>
            <a:r>
              <a:rPr lang="en-US" sz="3200" dirty="0"/>
              <a:t>Strengthening</a:t>
            </a:r>
            <a:endParaRPr lang="en-US" sz="2800" dirty="0"/>
          </a:p>
        </p:txBody>
      </p:sp>
    </p:spTree>
    <p:extLst>
      <p:ext uri="{BB962C8B-B14F-4D97-AF65-F5344CB8AC3E}">
        <p14:creationId xmlns:p14="http://schemas.microsoft.com/office/powerpoint/2010/main" val="283833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9656" y="1048353"/>
            <a:ext cx="4523356" cy="4655762"/>
          </a:xfrm>
        </p:spPr>
        <p:txBody>
          <a:bodyPr>
            <a:normAutofit/>
          </a:bodyPr>
          <a:lstStyle/>
          <a:p>
            <a:r>
              <a:rPr lang="en-US" sz="2000" dirty="0"/>
              <a:t>Lying on you back with </a:t>
            </a:r>
            <a:r>
              <a:rPr lang="en-US" sz="2000" dirty="0" smtClean="0"/>
              <a:t>your </a:t>
            </a:r>
            <a:r>
              <a:rPr lang="en-US" sz="2000" dirty="0"/>
              <a:t>feet on the wall, </a:t>
            </a:r>
            <a:r>
              <a:rPr lang="en-US" sz="2000" dirty="0" smtClean="0"/>
              <a:t>knees </a:t>
            </a:r>
            <a:r>
              <a:rPr lang="en-US" sz="2000" dirty="0"/>
              <a:t>bent to 90 degrees, hips flexed to 90 degrees, place a ball/pillow/towel roll between your knees.  </a:t>
            </a:r>
            <a:r>
              <a:rPr lang="en-US" sz="2000" dirty="0" smtClean="0"/>
              <a:t>Start with r</a:t>
            </a:r>
            <a:r>
              <a:rPr lang="en-US" sz="2000" dirty="0" smtClean="0"/>
              <a:t>ight </a:t>
            </a:r>
            <a:r>
              <a:rPr lang="en-US" sz="2000" dirty="0"/>
              <a:t>arm overhead, left arm using balloon.  Push your left heel into the wall and squeeze the ball between your knees.  Inhale a deep breath and exhale completely to blow up the balloon.  Relax. </a:t>
            </a:r>
            <a:r>
              <a:rPr lang="en-US" sz="2000" dirty="0" smtClean="0"/>
              <a:t>Repeat 2 – 5 times.</a:t>
            </a:r>
          </a:p>
          <a:p>
            <a:r>
              <a:rPr lang="en-US" sz="2000" dirty="0" smtClean="0"/>
              <a:t> </a:t>
            </a:r>
            <a:r>
              <a:rPr lang="en-US" sz="2000" dirty="0"/>
              <a:t>Repeat with the other side.</a:t>
            </a:r>
          </a:p>
        </p:txBody>
      </p:sp>
      <p:pic>
        <p:nvPicPr>
          <p:cNvPr id="44034" name="Picture 2" descr="http://www.hep2go.com/ex_images/033001-034000/219/image_0339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29810" y="521177"/>
            <a:ext cx="4438650" cy="59272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00749" y="274788"/>
            <a:ext cx="3896772" cy="584775"/>
          </a:xfrm>
          <a:prstGeom prst="rect">
            <a:avLst/>
          </a:prstGeom>
        </p:spPr>
        <p:txBody>
          <a:bodyPr wrap="none">
            <a:spAutoFit/>
          </a:bodyPr>
          <a:lstStyle/>
          <a:p>
            <a:r>
              <a:rPr lang="en-US" sz="3200" dirty="0" smtClean="0"/>
              <a:t>Retraining / Relaxation</a:t>
            </a:r>
            <a:endParaRPr lang="en-US" sz="3200" dirty="0"/>
          </a:p>
        </p:txBody>
      </p:sp>
      <p:sp>
        <p:nvSpPr>
          <p:cNvPr id="5" name="Rectangle 4"/>
          <p:cNvSpPr/>
          <p:nvPr/>
        </p:nvSpPr>
        <p:spPr>
          <a:xfrm>
            <a:off x="561474" y="6088658"/>
            <a:ext cx="10651958" cy="369332"/>
          </a:xfrm>
          <a:prstGeom prst="rect">
            <a:avLst/>
          </a:prstGeom>
        </p:spPr>
        <p:txBody>
          <a:bodyPr wrap="square">
            <a:spAutoFit/>
          </a:bodyPr>
          <a:lstStyle/>
          <a:p>
            <a:r>
              <a:rPr lang="en-US" dirty="0" smtClean="0">
                <a:solidFill>
                  <a:srgbClr val="222222"/>
                </a:solidFill>
                <a:latin typeface="Century Gothic" panose="020B0502020202020204" pitchFamily="34" charset="0"/>
              </a:rPr>
              <a:t>This is for relaxation of the pelvic floor to assist with evacuation of the bowel and/or bladder</a:t>
            </a:r>
            <a:r>
              <a:rPr lang="en-US" dirty="0">
                <a:solidFill>
                  <a:srgbClr val="222222"/>
                </a:solidFill>
                <a:latin typeface="Century Gothic" panose="020B0502020202020204" pitchFamily="34" charset="0"/>
              </a:rPr>
              <a:t> </a:t>
            </a:r>
            <a:endParaRPr lang="en-US" dirty="0">
              <a:latin typeface="Century Gothic" panose="020B0502020202020204" pitchFamily="34" charset="0"/>
            </a:endParaRPr>
          </a:p>
        </p:txBody>
      </p:sp>
    </p:spTree>
    <p:extLst>
      <p:ext uri="{BB962C8B-B14F-4D97-AF65-F5344CB8AC3E}">
        <p14:creationId xmlns:p14="http://schemas.microsoft.com/office/powerpoint/2010/main" val="96312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panose="020B0502020202020204" pitchFamily="34" charset="0"/>
              </a:rPr>
              <a:t>Thank You for Attending</a:t>
            </a:r>
          </a:p>
        </p:txBody>
      </p:sp>
      <p:sp>
        <p:nvSpPr>
          <p:cNvPr id="3" name="Content Placeholder 2"/>
          <p:cNvSpPr>
            <a:spLocks noGrp="1"/>
          </p:cNvSpPr>
          <p:nvPr>
            <p:ph idx="1"/>
          </p:nvPr>
        </p:nvSpPr>
        <p:spPr>
          <a:xfrm>
            <a:off x="3307363" y="1319038"/>
            <a:ext cx="7380013" cy="4023360"/>
          </a:xfrm>
        </p:spPr>
        <p:txBody>
          <a:bodyPr>
            <a:normAutofit/>
          </a:bodyPr>
          <a:lstStyle/>
          <a:p>
            <a:r>
              <a:rPr lang="en-US" dirty="0">
                <a:latin typeface="Century Gothic" panose="020B0502020202020204" pitchFamily="34" charset="0"/>
              </a:rPr>
              <a:t>Be sure to sign-out </a:t>
            </a:r>
            <a:r>
              <a:rPr lang="en-US" b="1" dirty="0">
                <a:latin typeface="Century Gothic" panose="020B0502020202020204" pitchFamily="34" charset="0"/>
              </a:rPr>
              <a:t>before</a:t>
            </a:r>
            <a:r>
              <a:rPr lang="en-US" dirty="0">
                <a:latin typeface="Century Gothic" panose="020B0502020202020204" pitchFamily="34" charset="0"/>
              </a:rPr>
              <a:t> leaving the session. Credit will NOT be issued after conference if requested via phone or email for attendees who did not sign-in </a:t>
            </a:r>
            <a:r>
              <a:rPr lang="en-US" b="1" dirty="0">
                <a:latin typeface="Century Gothic" panose="020B0502020202020204" pitchFamily="34" charset="0"/>
              </a:rPr>
              <a:t>AND</a:t>
            </a:r>
            <a:r>
              <a:rPr lang="en-US" dirty="0">
                <a:latin typeface="Century Gothic" panose="020B0502020202020204" pitchFamily="34" charset="0"/>
              </a:rPr>
              <a:t> out. </a:t>
            </a:r>
            <a:br>
              <a:rPr lang="en-US" dirty="0">
                <a:latin typeface="Century Gothic" panose="020B0502020202020204" pitchFamily="34" charset="0"/>
              </a:rPr>
            </a:b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Credits from conference can be accessed in your TPTA Profile at </a:t>
            </a:r>
            <a:r>
              <a:rPr lang="en-US" dirty="0">
                <a:latin typeface="Century Gothic" panose="020B0502020202020204" pitchFamily="34" charset="0"/>
                <a:hlinkClick r:id="rId2"/>
              </a:rPr>
              <a:t>www.tpta.org</a:t>
            </a:r>
            <a:r>
              <a:rPr lang="en-US" dirty="0">
                <a:latin typeface="Century Gothic" panose="020B0502020202020204" pitchFamily="34" charset="0"/>
              </a:rPr>
              <a:t>. Login to the same profile used when registering for conference to access credits November 15, 2019.</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Course Evaluations are available at every session and may be returned to the Course Proctor or TPTA Registration Desk. </a:t>
            </a:r>
          </a:p>
          <a:p>
            <a:endParaRPr lang="en-US" dirty="0">
              <a:latin typeface="Century Gothic" panose="020B0502020202020204" pitchFamily="34" charset="0"/>
            </a:endParaRPr>
          </a:p>
        </p:txBody>
      </p:sp>
      <p:pic>
        <p:nvPicPr>
          <p:cNvPr id="6" name="Picture 5">
            <a:extLst>
              <a:ext uri="{FF2B5EF4-FFF2-40B4-BE49-F238E27FC236}">
                <a16:creationId xmlns:a16="http://schemas.microsoft.com/office/drawing/2014/main" xmlns="" id="{150DA5FF-F69F-44F0-990D-16F24E9B0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66" y="1319038"/>
            <a:ext cx="3094997" cy="642211"/>
          </a:xfrm>
          <a:prstGeom prst="rect">
            <a:avLst/>
          </a:prstGeom>
        </p:spPr>
      </p:pic>
      <p:sp>
        <p:nvSpPr>
          <p:cNvPr id="4" name="TextBox 3">
            <a:extLst>
              <a:ext uri="{FF2B5EF4-FFF2-40B4-BE49-F238E27FC236}">
                <a16:creationId xmlns:a16="http://schemas.microsoft.com/office/drawing/2014/main" xmlns="" id="{487090D8-4F94-4220-B087-27EBBD0DBFAA}"/>
              </a:ext>
            </a:extLst>
          </p:cNvPr>
          <p:cNvSpPr txBox="1"/>
          <p:nvPr/>
        </p:nvSpPr>
        <p:spPr>
          <a:xfrm>
            <a:off x="443597" y="5221671"/>
            <a:ext cx="9750752" cy="1200329"/>
          </a:xfrm>
          <a:prstGeom prst="rect">
            <a:avLst/>
          </a:prstGeom>
          <a:noFill/>
        </p:spPr>
        <p:txBody>
          <a:bodyPr wrap="square" rtlCol="0">
            <a:spAutoFit/>
          </a:bodyPr>
          <a:lstStyle/>
          <a:p>
            <a:pPr algn="ctr"/>
            <a:r>
              <a:rPr lang="en-US" sz="2400" b="1" dirty="0">
                <a:latin typeface="Abadi Extra Light" panose="020B0204020104020204" pitchFamily="34" charset="0"/>
              </a:rPr>
              <a:t>See you next year for Annual Conference 2020!</a:t>
            </a:r>
            <a:r>
              <a:rPr lang="en-US" sz="2400" dirty="0">
                <a:latin typeface="Abadi Extra Light" panose="020B0204020104020204" pitchFamily="34" charset="0"/>
              </a:rPr>
              <a:t/>
            </a:r>
            <a:br>
              <a:rPr lang="en-US" sz="2400" dirty="0">
                <a:latin typeface="Abadi Extra Light" panose="020B0204020104020204" pitchFamily="34" charset="0"/>
              </a:rPr>
            </a:br>
            <a:r>
              <a:rPr lang="en-US" sz="2400" dirty="0">
                <a:latin typeface="Abadi Extra Light" panose="020B0204020104020204" pitchFamily="34" charset="0"/>
              </a:rPr>
              <a:t>The Westin Irving Convention Center Hotel at Las Colinas</a:t>
            </a:r>
            <a:br>
              <a:rPr lang="en-US" sz="2400" dirty="0">
                <a:latin typeface="Abadi Extra Light" panose="020B0204020104020204" pitchFamily="34" charset="0"/>
              </a:rPr>
            </a:br>
            <a:r>
              <a:rPr lang="en-US" sz="2400" dirty="0">
                <a:latin typeface="Abadi Extra Light" panose="020B0204020104020204" pitchFamily="34" charset="0"/>
              </a:rPr>
              <a:t>October 30</a:t>
            </a:r>
            <a:r>
              <a:rPr lang="en-US" sz="2400" baseline="30000" dirty="0">
                <a:latin typeface="Abadi Extra Light" panose="020B0204020104020204" pitchFamily="34" charset="0"/>
              </a:rPr>
              <a:t>th</a:t>
            </a:r>
            <a:r>
              <a:rPr lang="en-US" sz="2400" dirty="0">
                <a:latin typeface="Abadi Extra Light" panose="020B0204020104020204" pitchFamily="34" charset="0"/>
              </a:rPr>
              <a:t> -31</a:t>
            </a:r>
            <a:r>
              <a:rPr lang="en-US" sz="2400" baseline="30000" dirty="0">
                <a:latin typeface="Abadi Extra Light" panose="020B0204020104020204" pitchFamily="34" charset="0"/>
              </a:rPr>
              <a:t>st</a:t>
            </a:r>
            <a:r>
              <a:rPr lang="en-US" sz="2400" dirty="0">
                <a:latin typeface="Abadi Extra Light" panose="020B0204020104020204" pitchFamily="34" charset="0"/>
              </a:rPr>
              <a:t>, 2020</a:t>
            </a:r>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464300" y="0"/>
            <a:ext cx="5727700" cy="6858000"/>
          </a:xfrm>
        </p:spPr>
      </p:pic>
      <p:sp>
        <p:nvSpPr>
          <p:cNvPr id="4" name="Picture Placeholder 3"/>
          <p:cNvSpPr>
            <a:spLocks noGrp="1"/>
          </p:cNvSpPr>
          <p:nvPr>
            <p:ph type="pic" sz="quarter" idx="12"/>
          </p:nvPr>
        </p:nvSpPr>
        <p:spPr/>
      </p:sp>
      <p:sp>
        <p:nvSpPr>
          <p:cNvPr id="3" name="Content Placeholder 2"/>
          <p:cNvSpPr>
            <a:spLocks noGrp="1"/>
          </p:cNvSpPr>
          <p:nvPr>
            <p:ph type="body" sz="quarter" idx="11"/>
          </p:nvPr>
        </p:nvSpPr>
        <p:spPr>
          <a:xfrm>
            <a:off x="729343" y="1452955"/>
            <a:ext cx="5005614" cy="5124825"/>
          </a:xfrm>
        </p:spPr>
        <p:txBody>
          <a:bodyPr>
            <a:normAutofit fontScale="85000" lnSpcReduction="20000"/>
          </a:bodyPr>
          <a:lstStyle/>
          <a:p>
            <a:r>
              <a:rPr lang="en-US" sz="2800" dirty="0" smtClean="0"/>
              <a:t>Types</a:t>
            </a:r>
          </a:p>
          <a:p>
            <a:pPr lvl="1"/>
            <a:r>
              <a:rPr lang="en-US" sz="2800" dirty="0" smtClean="0"/>
              <a:t>Vaginissmus</a:t>
            </a:r>
          </a:p>
          <a:p>
            <a:pPr lvl="1"/>
            <a:r>
              <a:rPr lang="en-US" sz="2800" dirty="0"/>
              <a:t>Dyspareunia</a:t>
            </a:r>
          </a:p>
          <a:p>
            <a:pPr lvl="1"/>
            <a:r>
              <a:rPr lang="en-US" sz="2800" dirty="0" smtClean="0"/>
              <a:t>Vulvo – </a:t>
            </a:r>
            <a:r>
              <a:rPr lang="en-US" sz="2800" dirty="0" err="1" smtClean="0"/>
              <a:t>Vestibulo</a:t>
            </a:r>
            <a:r>
              <a:rPr lang="en-US" sz="2800" dirty="0" smtClean="0"/>
              <a:t> –</a:t>
            </a:r>
            <a:r>
              <a:rPr lang="en-US" sz="2800" dirty="0" err="1" smtClean="0"/>
              <a:t>dynia</a:t>
            </a:r>
            <a:endParaRPr lang="en-US" sz="2800" dirty="0" smtClean="0"/>
          </a:p>
          <a:p>
            <a:pPr lvl="1"/>
            <a:r>
              <a:rPr lang="en-US" sz="2800" dirty="0" smtClean="0"/>
              <a:t>Pudendal Neuralgia</a:t>
            </a:r>
          </a:p>
          <a:p>
            <a:pPr lvl="1"/>
            <a:r>
              <a:rPr lang="en-US" sz="2800" dirty="0" smtClean="0"/>
              <a:t>SI joint / pubic bone / tailbone</a:t>
            </a:r>
          </a:p>
          <a:p>
            <a:pPr lvl="1"/>
            <a:r>
              <a:rPr lang="en-US" sz="2800" dirty="0" smtClean="0"/>
              <a:t>Pelvic Inflammatory Disorder</a:t>
            </a:r>
          </a:p>
          <a:p>
            <a:pPr lvl="1"/>
            <a:r>
              <a:rPr lang="en-US" sz="2800" dirty="0" smtClean="0"/>
              <a:t>Post-Partum</a:t>
            </a:r>
          </a:p>
          <a:p>
            <a:pPr lvl="2"/>
            <a:r>
              <a:rPr lang="en-US" sz="2800" dirty="0" smtClean="0"/>
              <a:t>Varicose Veins – “congestion syndrome”</a:t>
            </a:r>
          </a:p>
          <a:p>
            <a:pPr lvl="2"/>
            <a:r>
              <a:rPr lang="en-US" sz="2800" dirty="0" smtClean="0"/>
              <a:t>Myalgia – muscle tension</a:t>
            </a:r>
            <a:endParaRPr lang="en-US" sz="2800" dirty="0"/>
          </a:p>
        </p:txBody>
      </p:sp>
      <p:sp>
        <p:nvSpPr>
          <p:cNvPr id="2" name="Title 1"/>
          <p:cNvSpPr>
            <a:spLocks noGrp="1"/>
          </p:cNvSpPr>
          <p:nvPr>
            <p:ph type="title"/>
          </p:nvPr>
        </p:nvSpPr>
        <p:spPr>
          <a:xfrm>
            <a:off x="729343" y="566458"/>
            <a:ext cx="5005614" cy="822960"/>
          </a:xfrm>
        </p:spPr>
        <p:txBody>
          <a:bodyPr/>
          <a:lstStyle/>
          <a:p>
            <a:r>
              <a:rPr lang="en-US" sz="4000" b="1" dirty="0" smtClean="0">
                <a:solidFill>
                  <a:schemeClr val="accent5">
                    <a:lumMod val="60000"/>
                    <a:lumOff val="40000"/>
                  </a:schemeClr>
                </a:solidFill>
              </a:rPr>
              <a:t>Pelvic Pain</a:t>
            </a:r>
            <a:endParaRPr lang="en-US" sz="4000" b="1" dirty="0">
              <a:solidFill>
                <a:schemeClr val="accent5">
                  <a:lumMod val="60000"/>
                  <a:lumOff val="40000"/>
                </a:schemeClr>
              </a:solidFill>
            </a:endParaRPr>
          </a:p>
        </p:txBody>
      </p:sp>
    </p:spTree>
    <p:extLst>
      <p:ext uri="{BB962C8B-B14F-4D97-AF65-F5344CB8AC3E}">
        <p14:creationId xmlns:p14="http://schemas.microsoft.com/office/powerpoint/2010/main" val="61803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600" b="1" cap="all" dirty="0">
                <a:solidFill>
                  <a:schemeClr val="accent5">
                    <a:lumMod val="60000"/>
                    <a:lumOff val="40000"/>
                  </a:schemeClr>
                </a:solidFill>
              </a:rPr>
              <a:t>PUDENDAL NEURALGIA</a:t>
            </a:r>
            <a:endParaRPr lang="en-US" sz="3600" b="1" dirty="0">
              <a:solidFill>
                <a:schemeClr val="accent5">
                  <a:lumMod val="60000"/>
                  <a:lumOff val="40000"/>
                </a:schemeClr>
              </a:solidFill>
            </a:endParaRPr>
          </a:p>
        </p:txBody>
      </p:sp>
      <p:sp>
        <p:nvSpPr>
          <p:cNvPr id="3" name="Content Placeholder 2"/>
          <p:cNvSpPr>
            <a:spLocks noGrp="1"/>
          </p:cNvSpPr>
          <p:nvPr>
            <p:ph sz="half" idx="1"/>
          </p:nvPr>
        </p:nvSpPr>
        <p:spPr>
          <a:xfrm>
            <a:off x="426708" y="1792691"/>
            <a:ext cx="5386614" cy="4351338"/>
          </a:xfrm>
        </p:spPr>
        <p:txBody>
          <a:bodyPr>
            <a:normAutofit fontScale="85000" lnSpcReduction="20000"/>
          </a:bodyPr>
          <a:lstStyle/>
          <a:p>
            <a:r>
              <a:rPr lang="en-US" sz="3200" dirty="0" smtClean="0">
                <a:solidFill>
                  <a:schemeClr val="accent1">
                    <a:lumMod val="50000"/>
                  </a:schemeClr>
                </a:solidFill>
              </a:rPr>
              <a:t>The primary symptom is pain in the genitals or the anal-rectal area and the immense discomfort is usually </a:t>
            </a:r>
            <a:r>
              <a:rPr lang="en-US" sz="3200" b="1" dirty="0" smtClean="0">
                <a:solidFill>
                  <a:srgbClr val="FF0000"/>
                </a:solidFill>
              </a:rPr>
              <a:t>worse when sitting.</a:t>
            </a:r>
          </a:p>
          <a:p>
            <a:r>
              <a:rPr lang="en-US" sz="3200" dirty="0" smtClean="0"/>
              <a:t>About </a:t>
            </a:r>
            <a:r>
              <a:rPr lang="en-US" sz="3200" dirty="0"/>
              <a:t>2/3 of patients are </a:t>
            </a:r>
            <a:r>
              <a:rPr lang="en-US" sz="3200" dirty="0" smtClean="0"/>
              <a:t>women</a:t>
            </a:r>
          </a:p>
          <a:p>
            <a:r>
              <a:rPr lang="en-US" sz="3200" dirty="0" smtClean="0"/>
              <a:t>Often misdiagnosed as bladder infection, prostate infection, endometriosis, interstitial cystitis or sciatica.</a:t>
            </a:r>
            <a:endParaRPr lang="en-US" sz="3200" dirty="0"/>
          </a:p>
          <a:p>
            <a:endParaRPr lang="en-US" sz="3200" dirty="0"/>
          </a:p>
        </p:txBody>
      </p:sp>
      <p:sp>
        <p:nvSpPr>
          <p:cNvPr id="2" name="Content Placeholder 1"/>
          <p:cNvSpPr>
            <a:spLocks noGrp="1"/>
          </p:cNvSpPr>
          <p:nvPr>
            <p:ph sz="half" idx="2"/>
          </p:nvPr>
        </p:nvSpPr>
        <p:spPr>
          <a:xfrm>
            <a:off x="6172200" y="648017"/>
            <a:ext cx="5276850" cy="5900267"/>
          </a:xfrm>
        </p:spPr>
        <p:txBody>
          <a:bodyPr>
            <a:noAutofit/>
          </a:bodyPr>
          <a:lstStyle/>
          <a:p>
            <a:r>
              <a:rPr lang="en-US" sz="2400" dirty="0">
                <a:solidFill>
                  <a:schemeClr val="accent4">
                    <a:lumMod val="50000"/>
                  </a:schemeClr>
                </a:solidFill>
              </a:rPr>
              <a:t>Can also report symptoms  of </a:t>
            </a:r>
            <a:r>
              <a:rPr lang="en-US" sz="2400" b="1" dirty="0">
                <a:solidFill>
                  <a:srgbClr val="FF0000"/>
                </a:solidFill>
              </a:rPr>
              <a:t>burning / hot poker </a:t>
            </a:r>
            <a:r>
              <a:rPr lang="en-US" sz="2400" dirty="0">
                <a:solidFill>
                  <a:schemeClr val="accent4">
                    <a:lumMod val="50000"/>
                  </a:schemeClr>
                </a:solidFill>
              </a:rPr>
              <a:t>sensation, numbness, abnormal sensitivity, </a:t>
            </a:r>
            <a:r>
              <a:rPr lang="en-US" sz="2400" b="1" dirty="0">
                <a:solidFill>
                  <a:srgbClr val="FF0000"/>
                </a:solidFill>
              </a:rPr>
              <a:t>electric shocks</a:t>
            </a:r>
            <a:r>
              <a:rPr lang="en-US" sz="2400" dirty="0">
                <a:solidFill>
                  <a:srgbClr val="FF0000"/>
                </a:solidFill>
              </a:rPr>
              <a:t>, </a:t>
            </a:r>
            <a:r>
              <a:rPr lang="en-US" sz="2400" b="1" dirty="0">
                <a:solidFill>
                  <a:srgbClr val="FF0000"/>
                </a:solidFill>
              </a:rPr>
              <a:t>throbbing in the vulva/scrotum</a:t>
            </a:r>
            <a:r>
              <a:rPr lang="en-US" sz="2400" dirty="0">
                <a:solidFill>
                  <a:schemeClr val="accent4">
                    <a:lumMod val="50000"/>
                  </a:schemeClr>
                </a:solidFill>
              </a:rPr>
              <a:t>, knife-like </a:t>
            </a:r>
            <a:r>
              <a:rPr lang="en-US" sz="2400" b="1" dirty="0">
                <a:solidFill>
                  <a:srgbClr val="FF0000"/>
                </a:solidFill>
              </a:rPr>
              <a:t>stabbing</a:t>
            </a:r>
            <a:r>
              <a:rPr lang="en-US" sz="2400" dirty="0">
                <a:solidFill>
                  <a:schemeClr val="accent4">
                    <a:lumMod val="50000"/>
                  </a:schemeClr>
                </a:solidFill>
              </a:rPr>
              <a:t> pain, twisting or pinching or aching pain, feeling of a </a:t>
            </a:r>
            <a:r>
              <a:rPr lang="en-US" sz="2400" b="1" dirty="0">
                <a:solidFill>
                  <a:srgbClr val="FF0000"/>
                </a:solidFill>
              </a:rPr>
              <a:t>lump</a:t>
            </a:r>
            <a:r>
              <a:rPr lang="en-US" sz="2400" b="1" dirty="0">
                <a:solidFill>
                  <a:schemeClr val="accent4">
                    <a:lumMod val="50000"/>
                  </a:schemeClr>
                </a:solidFill>
              </a:rPr>
              <a:t> </a:t>
            </a:r>
            <a:r>
              <a:rPr lang="en-US" sz="2400" dirty="0">
                <a:solidFill>
                  <a:schemeClr val="accent4">
                    <a:lumMod val="50000"/>
                  </a:schemeClr>
                </a:solidFill>
              </a:rPr>
              <a:t>or foreign body in the vagina or rectum, constipation, pain and straining with bowel movements, straining or burning when urinating, never feeling empty, </a:t>
            </a:r>
            <a:r>
              <a:rPr lang="en-US" sz="2400" b="1" dirty="0">
                <a:solidFill>
                  <a:srgbClr val="FF0000"/>
                </a:solidFill>
              </a:rPr>
              <a:t>painful intercourse</a:t>
            </a:r>
            <a:r>
              <a:rPr lang="en-US" sz="2400" dirty="0">
                <a:solidFill>
                  <a:schemeClr val="accent4">
                    <a:lumMod val="50000"/>
                  </a:schemeClr>
                </a:solidFill>
              </a:rPr>
              <a:t>, loss of arousal, pain with arousal, or pain after orgasm.</a:t>
            </a:r>
          </a:p>
          <a:p>
            <a:endParaRPr lang="en-US" sz="2400" dirty="0">
              <a:solidFill>
                <a:schemeClr val="accent4">
                  <a:lumMod val="50000"/>
                </a:schemeClr>
              </a:solidFill>
            </a:endParaRPr>
          </a:p>
        </p:txBody>
      </p:sp>
    </p:spTree>
    <p:extLst>
      <p:ext uri="{BB962C8B-B14F-4D97-AF65-F5344CB8AC3E}">
        <p14:creationId xmlns:p14="http://schemas.microsoft.com/office/powerpoint/2010/main" val="330141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5826" y="132734"/>
            <a:ext cx="3932237" cy="1283110"/>
          </a:xfrm>
        </p:spPr>
        <p:txBody>
          <a:bodyPr>
            <a:normAutofit/>
          </a:bodyPr>
          <a:lstStyle/>
          <a:p>
            <a:r>
              <a:rPr lang="en-US" sz="3600" b="1" cap="all" dirty="0">
                <a:solidFill>
                  <a:schemeClr val="accent5">
                    <a:lumMod val="60000"/>
                    <a:lumOff val="40000"/>
                  </a:schemeClr>
                </a:solidFill>
              </a:rPr>
              <a:t>PUDENDAL NEURALGIA</a:t>
            </a:r>
            <a:endParaRPr lang="en-US" sz="3600" b="1" dirty="0">
              <a:solidFill>
                <a:schemeClr val="accent5">
                  <a:lumMod val="60000"/>
                  <a:lumOff val="40000"/>
                </a:schemeClr>
              </a:solidFill>
            </a:endParaRPr>
          </a:p>
        </p:txBody>
      </p:sp>
      <p:sp>
        <p:nvSpPr>
          <p:cNvPr id="3" name="Content Placeholder 2"/>
          <p:cNvSpPr>
            <a:spLocks noGrp="1"/>
          </p:cNvSpPr>
          <p:nvPr>
            <p:ph type="body" sz="half" idx="2"/>
          </p:nvPr>
        </p:nvSpPr>
        <p:spPr>
          <a:xfrm>
            <a:off x="279349" y="1622322"/>
            <a:ext cx="5177554" cy="5692878"/>
          </a:xfrm>
        </p:spPr>
        <p:txBody>
          <a:bodyPr>
            <a:noAutofit/>
          </a:bodyPr>
          <a:lstStyle/>
          <a:p>
            <a:pPr marL="457200" indent="-457200">
              <a:buFont typeface="Arial" panose="020B0604020202020204" pitchFamily="34" charset="0"/>
              <a:buChar char="•"/>
            </a:pPr>
            <a:r>
              <a:rPr lang="en-US" sz="2400" dirty="0">
                <a:solidFill>
                  <a:schemeClr val="accent1">
                    <a:lumMod val="50000"/>
                  </a:schemeClr>
                </a:solidFill>
              </a:rPr>
              <a:t>Caused by inflammation of the nerve or by mechanical damage/trauma to the nerve. </a:t>
            </a:r>
          </a:p>
          <a:p>
            <a:pPr marL="457200" indent="-457200">
              <a:buFont typeface="Arial" panose="020B0604020202020204" pitchFamily="34" charset="0"/>
              <a:buChar char="•"/>
            </a:pPr>
            <a:r>
              <a:rPr lang="en-US" sz="2400" dirty="0">
                <a:solidFill>
                  <a:schemeClr val="accent1">
                    <a:lumMod val="50000"/>
                  </a:schemeClr>
                </a:solidFill>
              </a:rPr>
              <a:t>Compression of the pudendal nerve can occur by nearby muscles or at the </a:t>
            </a:r>
            <a:r>
              <a:rPr lang="en-US" sz="2400" dirty="0" err="1">
                <a:solidFill>
                  <a:schemeClr val="accent1">
                    <a:lumMod val="50000"/>
                  </a:schemeClr>
                </a:solidFill>
              </a:rPr>
              <a:t>sacrotuberous</a:t>
            </a:r>
            <a:r>
              <a:rPr lang="en-US" sz="2400" dirty="0">
                <a:solidFill>
                  <a:schemeClr val="accent1">
                    <a:lumMod val="50000"/>
                  </a:schemeClr>
                </a:solidFill>
              </a:rPr>
              <a:t> </a:t>
            </a:r>
            <a:r>
              <a:rPr lang="en-US" sz="2400" dirty="0" smtClean="0">
                <a:solidFill>
                  <a:schemeClr val="accent1">
                    <a:lumMod val="50000"/>
                  </a:schemeClr>
                </a:solidFill>
              </a:rPr>
              <a:t>ligament   </a:t>
            </a:r>
            <a:r>
              <a:rPr lang="en-US" sz="2400" dirty="0">
                <a:solidFill>
                  <a:schemeClr val="accent1">
                    <a:lumMod val="50000"/>
                  </a:schemeClr>
                </a:solidFill>
              </a:rPr>
              <a:t>(</a:t>
            </a:r>
            <a:r>
              <a:rPr lang="en-US" sz="2400" dirty="0" err="1">
                <a:solidFill>
                  <a:schemeClr val="accent1">
                    <a:lumMod val="50000"/>
                  </a:schemeClr>
                </a:solidFill>
              </a:rPr>
              <a:t>Alcock</a:t>
            </a:r>
            <a:r>
              <a:rPr lang="en-US" sz="2400" dirty="0">
                <a:solidFill>
                  <a:schemeClr val="accent1">
                    <a:lumMod val="50000"/>
                  </a:schemeClr>
                </a:solidFill>
              </a:rPr>
              <a:t> canal syndrome)  </a:t>
            </a:r>
          </a:p>
          <a:p>
            <a:pPr marL="457200" indent="-457200">
              <a:buFont typeface="Arial" panose="020B0604020202020204" pitchFamily="34" charset="0"/>
              <a:buChar char="•"/>
            </a:pPr>
            <a:r>
              <a:rPr lang="en-US" sz="2400" dirty="0">
                <a:solidFill>
                  <a:schemeClr val="accent1">
                    <a:lumMod val="50000"/>
                  </a:schemeClr>
                </a:solidFill>
              </a:rPr>
              <a:t>Repeated minor damage to the pelvic area from prolonged sitting, cycling, horse riding or chronic constipation</a:t>
            </a:r>
          </a:p>
          <a:p>
            <a:endParaRPr lang="en-US" sz="2400" dirty="0"/>
          </a:p>
        </p:txBody>
      </p:sp>
      <p:pic>
        <p:nvPicPr>
          <p:cNvPr id="4098" name="Picture 2" descr="Image result for pudendal nerve alcock's ca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380" y="457199"/>
            <a:ext cx="6102907" cy="540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602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5877</TotalTime>
  <Words>3193</Words>
  <Application>Microsoft Office PowerPoint</Application>
  <PresentationFormat>Widescreen</PresentationFormat>
  <Paragraphs>525</Paragraphs>
  <Slides>66</Slides>
  <Notes>56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Batang</vt:lpstr>
      <vt:lpstr>Abadi Extra Light</vt:lpstr>
      <vt:lpstr>AR CENA</vt:lpstr>
      <vt:lpstr>Arial</vt:lpstr>
      <vt:lpstr>Bradley Hand ITC</vt:lpstr>
      <vt:lpstr>Calibri</vt:lpstr>
      <vt:lpstr>Candara</vt:lpstr>
      <vt:lpstr>Century Gothic</vt:lpstr>
      <vt:lpstr>Corbel</vt:lpstr>
      <vt:lpstr>Curlz MT</vt:lpstr>
      <vt:lpstr>Roboto</vt:lpstr>
      <vt:lpstr>Trebuchet MS</vt:lpstr>
      <vt:lpstr>Wingdings</vt:lpstr>
      <vt:lpstr>Wingdings 3</vt:lpstr>
      <vt:lpstr>Facet</vt:lpstr>
      <vt:lpstr>2019 TEXAS PHYSICAL THERAPY ASSOCIATION  ANNUAL CONFERENCE The Woodlands, TX October 12th-13th </vt:lpstr>
      <vt:lpstr>Conference Overview</vt:lpstr>
      <vt:lpstr>PowerPoint Presentation</vt:lpstr>
      <vt:lpstr>Content</vt:lpstr>
      <vt:lpstr>Commonly Referred Pelvic Floor Diagnosis</vt:lpstr>
      <vt:lpstr>Urinary Incontinence</vt:lpstr>
      <vt:lpstr>Pelvic Pain</vt:lpstr>
      <vt:lpstr>PUDENDAL NEURALGIA</vt:lpstr>
      <vt:lpstr>PUDENDAL NEURALGIA</vt:lpstr>
      <vt:lpstr>SI joint / pubic bone / tailbone</vt:lpstr>
      <vt:lpstr>SI joint / pubic bone / tailbone</vt:lpstr>
      <vt:lpstr>Pregnancy Pre and Post Partum</vt:lpstr>
      <vt:lpstr>Post-Partum Myalgia</vt:lpstr>
      <vt:lpstr>Diastasis Recti</vt:lpstr>
      <vt:lpstr>Common Physical Therapy Diagnosis That May Have Pelvic Floor Dysfunctions</vt:lpstr>
      <vt:lpstr>BE AWARE</vt:lpstr>
      <vt:lpstr>PowerPoint Presentation</vt:lpstr>
      <vt:lpstr>Pelvic Floor Treatment Interventions</vt:lpstr>
      <vt:lpstr>Pelvic Floor Treatment Interventions</vt:lpstr>
      <vt:lpstr>Purpose of muscle rehab is re-education, modification, and retraining of specific muscle groups.  APTA recommends Kegel’s as the first-line of treatment  Patients are initially seen weekly  Research says should take no more than 8-10 sessions.</vt:lpstr>
      <vt:lpstr>Pelvic Muscle Rehab</vt:lpstr>
      <vt:lpstr>Biofeedback</vt:lpstr>
      <vt:lpstr>Electrical Stimulation</vt:lpstr>
      <vt:lpstr>Manual Intervention</vt:lpstr>
      <vt:lpstr>Manual Intervention - External</vt:lpstr>
      <vt:lpstr>Manual pelvic alignment</vt:lpstr>
      <vt:lpstr>SI Correction</vt:lpstr>
      <vt:lpstr>Massage Techniques</vt:lpstr>
      <vt:lpstr>Muscle energy techniques</vt:lpstr>
      <vt:lpstr>Dry Needling</vt:lpstr>
      <vt:lpstr>Cold Laser</vt:lpstr>
      <vt:lpstr>Ultrasound</vt:lpstr>
      <vt:lpstr>Other  Interventions</vt:lpstr>
      <vt:lpstr>Patient Education</vt:lpstr>
      <vt:lpstr>Other Interventions</vt:lpstr>
      <vt:lpstr>PowerPoint Presentation</vt:lpstr>
      <vt:lpstr>What have you already seen?</vt:lpstr>
      <vt:lpstr>external muscles that can contribute to pelvic Floor dysfunction</vt:lpstr>
      <vt:lpstr>external muscles (see handout) </vt:lpstr>
      <vt:lpstr>PowerPoint Presentation</vt:lpstr>
      <vt:lpstr>PowerPoint Presentation</vt:lpstr>
      <vt:lpstr>Rectus Abdominis</vt:lpstr>
      <vt:lpstr>Lateral Abdominals  (obliques)</vt:lpstr>
      <vt:lpstr>Transverse Abdominus</vt:lpstr>
      <vt:lpstr>pectineus</vt:lpstr>
      <vt:lpstr>paraspinals</vt:lpstr>
      <vt:lpstr>gluteus  (minimus, medius, maximus)</vt:lpstr>
      <vt:lpstr>HAMSTRINGS</vt:lpstr>
      <vt:lpstr>Practice</vt:lpstr>
      <vt:lpstr>PowerPoint Presentation</vt:lpstr>
      <vt:lpstr>Hip Flexor / Thomas stretch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TEXAS PHYSICAL THERAPY ASSOCIATION  ANNUAL CONFERENCE San Antonio, TX October 25th-27th</dc:title>
  <dc:creator>Lindsey Green</dc:creator>
  <cp:lastModifiedBy>Donna Carver</cp:lastModifiedBy>
  <cp:revision>25</cp:revision>
  <dcterms:created xsi:type="dcterms:W3CDTF">2018-09-19T15:43:25Z</dcterms:created>
  <dcterms:modified xsi:type="dcterms:W3CDTF">2019-09-20T02:43:21Z</dcterms:modified>
</cp:coreProperties>
</file>